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2"/>
  </p:notesMasterIdLst>
  <p:handoutMasterIdLst>
    <p:handoutMasterId r:id="rId53"/>
  </p:handoutMasterIdLst>
  <p:sldIdLst>
    <p:sldId id="256" r:id="rId2"/>
    <p:sldId id="319" r:id="rId3"/>
    <p:sldId id="320" r:id="rId4"/>
    <p:sldId id="321" r:id="rId5"/>
    <p:sldId id="347" r:id="rId6"/>
    <p:sldId id="348" r:id="rId7"/>
    <p:sldId id="349" r:id="rId8"/>
    <p:sldId id="350" r:id="rId9"/>
    <p:sldId id="351" r:id="rId10"/>
    <p:sldId id="352" r:id="rId11"/>
    <p:sldId id="353" r:id="rId12"/>
    <p:sldId id="354" r:id="rId13"/>
    <p:sldId id="355" r:id="rId14"/>
    <p:sldId id="356" r:id="rId15"/>
    <p:sldId id="357" r:id="rId16"/>
    <p:sldId id="358" r:id="rId17"/>
    <p:sldId id="359" r:id="rId18"/>
    <p:sldId id="360" r:id="rId19"/>
    <p:sldId id="367" r:id="rId20"/>
    <p:sldId id="368" r:id="rId21"/>
    <p:sldId id="369" r:id="rId22"/>
    <p:sldId id="371" r:id="rId23"/>
    <p:sldId id="372" r:id="rId24"/>
    <p:sldId id="373" r:id="rId25"/>
    <p:sldId id="374" r:id="rId26"/>
    <p:sldId id="375" r:id="rId27"/>
    <p:sldId id="376" r:id="rId28"/>
    <p:sldId id="377" r:id="rId29"/>
    <p:sldId id="378" r:id="rId30"/>
    <p:sldId id="379" r:id="rId31"/>
    <p:sldId id="380" r:id="rId32"/>
    <p:sldId id="381" r:id="rId33"/>
    <p:sldId id="382" r:id="rId34"/>
    <p:sldId id="383" r:id="rId35"/>
    <p:sldId id="397" r:id="rId36"/>
    <p:sldId id="384" r:id="rId37"/>
    <p:sldId id="385" r:id="rId38"/>
    <p:sldId id="386" r:id="rId39"/>
    <p:sldId id="387" r:id="rId40"/>
    <p:sldId id="388" r:id="rId41"/>
    <p:sldId id="389" r:id="rId42"/>
    <p:sldId id="390" r:id="rId43"/>
    <p:sldId id="391" r:id="rId44"/>
    <p:sldId id="392" r:id="rId45"/>
    <p:sldId id="393" r:id="rId46"/>
    <p:sldId id="394" r:id="rId47"/>
    <p:sldId id="395" r:id="rId48"/>
    <p:sldId id="396" r:id="rId49"/>
    <p:sldId id="296" r:id="rId50"/>
    <p:sldId id="346" r:id="rId51"/>
  </p:sldIdLst>
  <p:sldSz cx="12192000" cy="6858000"/>
  <p:notesSz cx="6797675" cy="9928225"/>
  <p:defaultTextStyle>
    <a:defPPr>
      <a:defRPr lang="zh-H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A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0130259-BFD6-46B8-9536-6D7CFC0987B8}" v="4" dt="2024-07-28T11:22:30.390"/>
  </p1510:revLst>
</p1510:revInfo>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中度样式 4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8A107856-5554-42FB-B03E-39F5DBC370BA}" styleName="中度样式 4 - 强调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1FECB4D8-DB02-4DC6-A0A2-4F2EBAE1DC90}" styleName="中度样式 1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8462" autoAdjust="0"/>
  </p:normalViewPr>
  <p:slideViewPr>
    <p:cSldViewPr snapToGrid="0">
      <p:cViewPr varScale="1">
        <p:scale>
          <a:sx n="98" d="100"/>
          <a:sy n="98" d="100"/>
        </p:scale>
        <p:origin x="1074" y="78"/>
      </p:cViewPr>
      <p:guideLst/>
    </p:cSldViewPr>
  </p:slideViewPr>
  <p:notesTextViewPr>
    <p:cViewPr>
      <p:scale>
        <a:sx n="1" d="1"/>
        <a:sy n="1" d="1"/>
      </p:scale>
      <p:origin x="0" y="0"/>
    </p:cViewPr>
  </p:notesTextViewPr>
  <p:notesViewPr>
    <p:cSldViewPr snapToGrid="0">
      <p:cViewPr varScale="1">
        <p:scale>
          <a:sx n="82" d="100"/>
          <a:sy n="82" d="100"/>
        </p:scale>
        <p:origin x="3156" y="9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handoutMaster" Target="handoutMasters/handoutMaster1.xml"/><Relationship Id="rId58" Type="http://schemas.microsoft.com/office/2015/10/relationships/revisionInfo" Target="revisionInfo.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813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50443" y="0"/>
            <a:ext cx="2945659" cy="498135"/>
          </a:xfrm>
          <a:prstGeom prst="rect">
            <a:avLst/>
          </a:prstGeom>
        </p:spPr>
        <p:txBody>
          <a:bodyPr vert="horz" lIns="91440" tIns="45720" rIns="91440" bIns="45720" rtlCol="0"/>
          <a:lstStyle>
            <a:lvl1pPr algn="r">
              <a:defRPr sz="1200"/>
            </a:lvl1pPr>
          </a:lstStyle>
          <a:p>
            <a:fld id="{3A9DC2D6-89D9-46E7-A193-C254DD15E22E}" type="datetimeFigureOut">
              <a:rPr lang="en-US" smtClean="0"/>
              <a:t>7/30/2024</a:t>
            </a:fld>
            <a:endParaRPr lang="en-US"/>
          </a:p>
        </p:txBody>
      </p:sp>
      <p:sp>
        <p:nvSpPr>
          <p:cNvPr id="4" name="Footer Placeholder 3"/>
          <p:cNvSpPr>
            <a:spLocks noGrp="1"/>
          </p:cNvSpPr>
          <p:nvPr>
            <p:ph type="ftr" sz="quarter" idx="2"/>
          </p:nvPr>
        </p:nvSpPr>
        <p:spPr>
          <a:xfrm>
            <a:off x="0" y="9430091"/>
            <a:ext cx="2945659" cy="498134"/>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50443" y="9430091"/>
            <a:ext cx="2945659" cy="498134"/>
          </a:xfrm>
          <a:prstGeom prst="rect">
            <a:avLst/>
          </a:prstGeom>
        </p:spPr>
        <p:txBody>
          <a:bodyPr vert="horz" lIns="91440" tIns="45720" rIns="91440" bIns="45720" rtlCol="0" anchor="b"/>
          <a:lstStyle>
            <a:lvl1pPr algn="r">
              <a:defRPr sz="1200"/>
            </a:lvl1pPr>
          </a:lstStyle>
          <a:p>
            <a:fld id="{D53D3295-D221-499C-8BCF-837F6841AE8D}" type="slidenum">
              <a:rPr lang="en-US" smtClean="0"/>
              <a:t>‹#›</a:t>
            </a:fld>
            <a:endParaRPr lang="en-US"/>
          </a:p>
        </p:txBody>
      </p:sp>
    </p:spTree>
    <p:extLst>
      <p:ext uri="{BB962C8B-B14F-4D97-AF65-F5344CB8AC3E}">
        <p14:creationId xmlns:p14="http://schemas.microsoft.com/office/powerpoint/2010/main" val="239002979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813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50443" y="0"/>
            <a:ext cx="2945659" cy="498135"/>
          </a:xfrm>
          <a:prstGeom prst="rect">
            <a:avLst/>
          </a:prstGeom>
        </p:spPr>
        <p:txBody>
          <a:bodyPr vert="horz" lIns="91440" tIns="45720" rIns="91440" bIns="45720" rtlCol="0"/>
          <a:lstStyle>
            <a:lvl1pPr algn="r">
              <a:defRPr sz="1200"/>
            </a:lvl1pPr>
          </a:lstStyle>
          <a:p>
            <a:fld id="{63F56A3D-B3C1-46BC-8D74-11620E8D2AE3}" type="datetimeFigureOut">
              <a:rPr lang="en-US" smtClean="0"/>
              <a:t>7/30/2024</a:t>
            </a:fld>
            <a:endParaRPr lang="en-US"/>
          </a:p>
        </p:txBody>
      </p:sp>
      <p:sp>
        <p:nvSpPr>
          <p:cNvPr id="4" name="Slide Image Placeholder 3"/>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79768" y="4777958"/>
            <a:ext cx="5438140" cy="3909239"/>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430091"/>
            <a:ext cx="2945659" cy="498134"/>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50443" y="9430091"/>
            <a:ext cx="2945659" cy="498134"/>
          </a:xfrm>
          <a:prstGeom prst="rect">
            <a:avLst/>
          </a:prstGeom>
        </p:spPr>
        <p:txBody>
          <a:bodyPr vert="horz" lIns="91440" tIns="45720" rIns="91440" bIns="45720" rtlCol="0" anchor="b"/>
          <a:lstStyle>
            <a:lvl1pPr algn="r">
              <a:defRPr sz="1200"/>
            </a:lvl1pPr>
          </a:lstStyle>
          <a:p>
            <a:fld id="{73BB1871-15CE-4E7F-86C6-CB7868E24961}" type="slidenum">
              <a:rPr lang="en-US" smtClean="0"/>
              <a:t>‹#›</a:t>
            </a:fld>
            <a:endParaRPr lang="en-US"/>
          </a:p>
        </p:txBody>
      </p:sp>
    </p:spTree>
    <p:extLst>
      <p:ext uri="{BB962C8B-B14F-4D97-AF65-F5344CB8AC3E}">
        <p14:creationId xmlns:p14="http://schemas.microsoft.com/office/powerpoint/2010/main" val="931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1524000" y="1122363"/>
            <a:ext cx="9144000" cy="2387600"/>
          </a:xfrm>
        </p:spPr>
        <p:txBody>
          <a:bodyPr anchor="b"/>
          <a:lstStyle>
            <a:lvl1pPr algn="ctr">
              <a:defRPr sz="6000"/>
            </a:lvl1pPr>
          </a:lstStyle>
          <a:p>
            <a:r>
              <a:rPr lang="zh-TW" altLang="en-US"/>
              <a:t>按一下以編輯母片標題樣式</a:t>
            </a:r>
            <a:endParaRPr lang="zh-HK" altLang="en-US"/>
          </a:p>
        </p:txBody>
      </p:sp>
      <p:sp>
        <p:nvSpPr>
          <p:cNvPr id="3" name="副標題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endParaRPr lang="zh-HK" altLang="en-US"/>
          </a:p>
        </p:txBody>
      </p:sp>
      <p:sp>
        <p:nvSpPr>
          <p:cNvPr id="4" name="日期版面配置區 3"/>
          <p:cNvSpPr>
            <a:spLocks noGrp="1"/>
          </p:cNvSpPr>
          <p:nvPr>
            <p:ph type="dt" sz="half" idx="10"/>
          </p:nvPr>
        </p:nvSpPr>
        <p:spPr/>
        <p:txBody>
          <a:bodyPr/>
          <a:lstStyle/>
          <a:p>
            <a:fld id="{C3022BD0-21B2-4055-8FDF-A82922B3A4F5}" type="datetimeFigureOut">
              <a:rPr lang="zh-HK" altLang="en-US" smtClean="0"/>
              <a:t>30/7/2024</a:t>
            </a:fld>
            <a:endParaRPr lang="zh-HK" altLang="en-US"/>
          </a:p>
        </p:txBody>
      </p:sp>
      <p:sp>
        <p:nvSpPr>
          <p:cNvPr id="5" name="頁尾版面配置區 4"/>
          <p:cNvSpPr>
            <a:spLocks noGrp="1"/>
          </p:cNvSpPr>
          <p:nvPr>
            <p:ph type="ftr" sz="quarter" idx="11"/>
          </p:nvPr>
        </p:nvSpPr>
        <p:spPr/>
        <p:txBody>
          <a:bodyPr/>
          <a:lstStyle/>
          <a:p>
            <a:endParaRPr lang="zh-HK" altLang="en-US"/>
          </a:p>
        </p:txBody>
      </p:sp>
      <p:sp>
        <p:nvSpPr>
          <p:cNvPr id="6" name="投影片編號版面配置區 5"/>
          <p:cNvSpPr>
            <a:spLocks noGrp="1"/>
          </p:cNvSpPr>
          <p:nvPr>
            <p:ph type="sldNum" sz="quarter" idx="12"/>
          </p:nvPr>
        </p:nvSpPr>
        <p:spPr/>
        <p:txBody>
          <a:bodyPr/>
          <a:lstStyle/>
          <a:p>
            <a:fld id="{C7E87198-4409-47F2-8AE4-C8F1EFD4567C}" type="slidenum">
              <a:rPr lang="zh-HK" altLang="en-US" smtClean="0"/>
              <a:t>‹#›</a:t>
            </a:fld>
            <a:endParaRPr lang="zh-HK" altLang="en-US"/>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87666" y="197148"/>
            <a:ext cx="2550419" cy="488652"/>
          </a:xfrm>
          <a:prstGeom prst="rect">
            <a:avLst/>
          </a:prstGeom>
        </p:spPr>
      </p:pic>
      <p:pic>
        <p:nvPicPr>
          <p:cNvPr id="8" name="Picture 6"/>
          <p:cNvPicPr>
            <a:picLocks noChangeAspect="1"/>
          </p:cNvPicPr>
          <p:nvPr userDrawn="1"/>
        </p:nvPicPr>
        <p:blipFill>
          <a:blip r:embed="rId3" cstate="email">
            <a:extLst>
              <a:ext uri="{28A0092B-C50C-407E-A947-70E740481C1C}">
                <a14:useLocalDpi xmlns:a14="http://schemas.microsoft.com/office/drawing/2010/main"/>
              </a:ext>
            </a:extLst>
          </a:blip>
          <a:srcRect/>
          <a:stretch>
            <a:fillRect/>
          </a:stretch>
        </p:blipFill>
        <p:spPr bwMode="auto">
          <a:xfrm>
            <a:off x="10372387" y="197148"/>
            <a:ext cx="981413" cy="6160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3"/>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a:fillRect/>
          </a:stretch>
        </p:blipFill>
        <p:spPr bwMode="auto">
          <a:xfrm>
            <a:off x="3581400" y="177096"/>
            <a:ext cx="2543108" cy="4886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endParaRPr lang="zh-HK" altLang="en-US"/>
          </a:p>
        </p:txBody>
      </p:sp>
      <p:sp>
        <p:nvSpPr>
          <p:cNvPr id="3" name="直排文字版面配置區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zh-HK" altLang="en-US"/>
          </a:p>
        </p:txBody>
      </p:sp>
      <p:sp>
        <p:nvSpPr>
          <p:cNvPr id="4" name="日期版面配置區 3"/>
          <p:cNvSpPr>
            <a:spLocks noGrp="1"/>
          </p:cNvSpPr>
          <p:nvPr>
            <p:ph type="dt" sz="half" idx="10"/>
          </p:nvPr>
        </p:nvSpPr>
        <p:spPr/>
        <p:txBody>
          <a:bodyPr/>
          <a:lstStyle/>
          <a:p>
            <a:fld id="{C3022BD0-21B2-4055-8FDF-A82922B3A4F5}" type="datetimeFigureOut">
              <a:rPr lang="zh-HK" altLang="en-US" smtClean="0"/>
              <a:t>30/7/2024</a:t>
            </a:fld>
            <a:endParaRPr lang="zh-HK" altLang="en-US"/>
          </a:p>
        </p:txBody>
      </p:sp>
      <p:sp>
        <p:nvSpPr>
          <p:cNvPr id="5" name="頁尾版面配置區 4"/>
          <p:cNvSpPr>
            <a:spLocks noGrp="1"/>
          </p:cNvSpPr>
          <p:nvPr>
            <p:ph type="ftr" sz="quarter" idx="11"/>
          </p:nvPr>
        </p:nvSpPr>
        <p:spPr/>
        <p:txBody>
          <a:bodyPr/>
          <a:lstStyle/>
          <a:p>
            <a:endParaRPr lang="zh-HK" altLang="en-US"/>
          </a:p>
        </p:txBody>
      </p:sp>
      <p:sp>
        <p:nvSpPr>
          <p:cNvPr id="6" name="投影片編號版面配置區 5"/>
          <p:cNvSpPr>
            <a:spLocks noGrp="1"/>
          </p:cNvSpPr>
          <p:nvPr>
            <p:ph type="sldNum" sz="quarter" idx="12"/>
          </p:nvPr>
        </p:nvSpPr>
        <p:spPr/>
        <p:txBody>
          <a:bodyPr/>
          <a:lstStyle/>
          <a:p>
            <a:fld id="{C7E87198-4409-47F2-8AE4-C8F1EFD4567C}" type="slidenum">
              <a:rPr lang="zh-HK" altLang="en-US" smtClean="0"/>
              <a:t>‹#›</a:t>
            </a:fld>
            <a:endParaRPr lang="zh-HK" altLang="en-US"/>
          </a:p>
        </p:txBody>
      </p:sp>
      <p:pic>
        <p:nvPicPr>
          <p:cNvPr id="11" name="Picture 10"/>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6347222"/>
            <a:ext cx="12192000" cy="510778"/>
          </a:xfrm>
          <a:prstGeom prst="rect">
            <a:avLst/>
          </a:prstGeom>
          <a:solidFill>
            <a:srgbClr val="A02337"/>
          </a:solidFill>
        </p:spPr>
      </p:pic>
      <p:pic>
        <p:nvPicPr>
          <p:cNvPr id="12" name="Picture 11"/>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595059" y="6419723"/>
            <a:ext cx="355681" cy="355681"/>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8724900" y="365125"/>
            <a:ext cx="2628900" cy="5811838"/>
          </a:xfrm>
        </p:spPr>
        <p:txBody>
          <a:bodyPr vert="eaVert"/>
          <a:lstStyle/>
          <a:p>
            <a:r>
              <a:rPr lang="zh-TW" altLang="en-US"/>
              <a:t>按一下以編輯母片標題樣式</a:t>
            </a:r>
            <a:endParaRPr lang="zh-HK" altLang="en-US"/>
          </a:p>
        </p:txBody>
      </p:sp>
      <p:sp>
        <p:nvSpPr>
          <p:cNvPr id="3" name="直排文字版面配置區 2"/>
          <p:cNvSpPr>
            <a:spLocks noGrp="1"/>
          </p:cNvSpPr>
          <p:nvPr>
            <p:ph type="body" orient="vert" idx="1"/>
          </p:nvPr>
        </p:nvSpPr>
        <p:spPr>
          <a:xfrm>
            <a:off x="838200" y="365125"/>
            <a:ext cx="7734300" cy="5811838"/>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zh-HK" altLang="en-US"/>
          </a:p>
        </p:txBody>
      </p:sp>
      <p:sp>
        <p:nvSpPr>
          <p:cNvPr id="4" name="日期版面配置區 3"/>
          <p:cNvSpPr>
            <a:spLocks noGrp="1"/>
          </p:cNvSpPr>
          <p:nvPr>
            <p:ph type="dt" sz="half" idx="10"/>
          </p:nvPr>
        </p:nvSpPr>
        <p:spPr/>
        <p:txBody>
          <a:bodyPr/>
          <a:lstStyle/>
          <a:p>
            <a:fld id="{C3022BD0-21B2-4055-8FDF-A82922B3A4F5}" type="datetimeFigureOut">
              <a:rPr lang="zh-HK" altLang="en-US" smtClean="0"/>
              <a:t>30/7/2024</a:t>
            </a:fld>
            <a:endParaRPr lang="zh-HK" altLang="en-US"/>
          </a:p>
        </p:txBody>
      </p:sp>
      <p:sp>
        <p:nvSpPr>
          <p:cNvPr id="5" name="頁尾版面配置區 4"/>
          <p:cNvSpPr>
            <a:spLocks noGrp="1"/>
          </p:cNvSpPr>
          <p:nvPr>
            <p:ph type="ftr" sz="quarter" idx="11"/>
          </p:nvPr>
        </p:nvSpPr>
        <p:spPr/>
        <p:txBody>
          <a:bodyPr/>
          <a:lstStyle/>
          <a:p>
            <a:endParaRPr lang="zh-HK" altLang="en-US"/>
          </a:p>
        </p:txBody>
      </p:sp>
      <p:sp>
        <p:nvSpPr>
          <p:cNvPr id="6" name="投影片編號版面配置區 5"/>
          <p:cNvSpPr>
            <a:spLocks noGrp="1"/>
          </p:cNvSpPr>
          <p:nvPr>
            <p:ph type="sldNum" sz="quarter" idx="12"/>
          </p:nvPr>
        </p:nvSpPr>
        <p:spPr/>
        <p:txBody>
          <a:bodyPr/>
          <a:lstStyle/>
          <a:p>
            <a:fld id="{C7E87198-4409-47F2-8AE4-C8F1EFD4567C}" type="slidenum">
              <a:rPr lang="zh-HK" altLang="en-US" smtClean="0"/>
              <a:t>‹#›</a:t>
            </a:fld>
            <a:endParaRPr lang="zh-HK" altLang="en-US"/>
          </a:p>
        </p:txBody>
      </p:sp>
      <p:pic>
        <p:nvPicPr>
          <p:cNvPr id="11" name="Picture 10"/>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6347222"/>
            <a:ext cx="12192000" cy="510778"/>
          </a:xfrm>
          <a:prstGeom prst="rect">
            <a:avLst/>
          </a:prstGeom>
          <a:solidFill>
            <a:srgbClr val="A02337"/>
          </a:solidFill>
        </p:spPr>
      </p:pic>
      <p:pic>
        <p:nvPicPr>
          <p:cNvPr id="12" name="Picture 11"/>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595059" y="6419723"/>
            <a:ext cx="355681" cy="355681"/>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2" name="Picture Placeholder 21"/>
          <p:cNvSpPr>
            <a:spLocks noGrp="1"/>
          </p:cNvSpPr>
          <p:nvPr>
            <p:ph type="pic" idx="1"/>
          </p:nvPr>
        </p:nvSpPr>
        <p:spPr>
          <a:xfrm>
            <a:off x="6096000" y="768485"/>
            <a:ext cx="5305662" cy="5305662"/>
          </a:xfrm>
          <a:custGeom>
            <a:avLst/>
            <a:gdLst>
              <a:gd name="connsiteX0" fmla="*/ 2652831 w 5305662"/>
              <a:gd name="connsiteY0" fmla="*/ 0 h 5305662"/>
              <a:gd name="connsiteX1" fmla="*/ 5305662 w 5305662"/>
              <a:gd name="connsiteY1" fmla="*/ 2652831 h 5305662"/>
              <a:gd name="connsiteX2" fmla="*/ 2652831 w 5305662"/>
              <a:gd name="connsiteY2" fmla="*/ 5305662 h 5305662"/>
              <a:gd name="connsiteX3" fmla="*/ 0 w 5305662"/>
              <a:gd name="connsiteY3" fmla="*/ 2652831 h 5305662"/>
              <a:gd name="connsiteX4" fmla="*/ 2652831 w 5305662"/>
              <a:gd name="connsiteY4" fmla="*/ 0 h 53056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5662" h="5305662">
                <a:moveTo>
                  <a:pt x="2652831" y="0"/>
                </a:moveTo>
                <a:cubicBezTo>
                  <a:pt x="4117949" y="0"/>
                  <a:pt x="5305662" y="1187713"/>
                  <a:pt x="5305662" y="2652831"/>
                </a:cubicBezTo>
                <a:cubicBezTo>
                  <a:pt x="5305662" y="4117949"/>
                  <a:pt x="4117949" y="5305662"/>
                  <a:pt x="2652831" y="5305662"/>
                </a:cubicBezTo>
                <a:cubicBezTo>
                  <a:pt x="1187713" y="5305662"/>
                  <a:pt x="0" y="4117949"/>
                  <a:pt x="0" y="2652831"/>
                </a:cubicBezTo>
                <a:cubicBezTo>
                  <a:pt x="0" y="1187713"/>
                  <a:pt x="1187713" y="0"/>
                  <a:pt x="2652831" y="0"/>
                </a:cubicBezTo>
                <a:close/>
              </a:path>
            </a:pathLst>
          </a:custGeom>
          <a:solidFill>
            <a:schemeClr val="bg2"/>
          </a:solidFill>
        </p:spPr>
        <p:txBody>
          <a:bodyPr wrap="square" anchor="ctr">
            <a:noAutofit/>
          </a:bodyPr>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US" noProof="0" dirty="0"/>
          </a:p>
        </p:txBody>
      </p:sp>
      <p:grpSp>
        <p:nvGrpSpPr>
          <p:cNvPr id="14" name="Group 13"/>
          <p:cNvGrpSpPr/>
          <p:nvPr userDrawn="1"/>
        </p:nvGrpSpPr>
        <p:grpSpPr>
          <a:xfrm flipH="1">
            <a:off x="5400786" y="-2003509"/>
            <a:ext cx="8917229" cy="10769768"/>
            <a:chOff x="11114088" y="2241550"/>
            <a:chExt cx="1905000" cy="2354263"/>
          </a:xfrm>
          <a:solidFill>
            <a:schemeClr val="bg2">
              <a:alpha val="91000"/>
            </a:schemeClr>
          </a:solidFill>
        </p:grpSpPr>
        <p:sp>
          <p:nvSpPr>
            <p:cNvPr id="15" name="Freeform 5"/>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noProof="0" dirty="0"/>
            </a:p>
          </p:txBody>
        </p:sp>
        <p:sp>
          <p:nvSpPr>
            <p:cNvPr id="16" name="Freeform 6"/>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noProof="0" dirty="0"/>
            </a:p>
          </p:txBody>
        </p:sp>
      </p:grpSp>
      <p:sp>
        <p:nvSpPr>
          <p:cNvPr id="19" name="Title 1"/>
          <p:cNvSpPr>
            <a:spLocks noGrp="1"/>
          </p:cNvSpPr>
          <p:nvPr>
            <p:ph type="title"/>
          </p:nvPr>
        </p:nvSpPr>
        <p:spPr>
          <a:xfrm>
            <a:off x="839788" y="457200"/>
            <a:ext cx="3932237" cy="1600200"/>
          </a:xfrm>
        </p:spPr>
        <p:txBody>
          <a:bodyPr anchor="b"/>
          <a:lstStyle>
            <a:lvl1pPr>
              <a:defRPr sz="3200"/>
            </a:lvl1pPr>
          </a:lstStyle>
          <a:p>
            <a:r>
              <a:rPr lang="en-US" noProof="0"/>
              <a:t>Click to edit Master title style</a:t>
            </a:r>
            <a:endParaRPr lang="en-US" noProof="0" dirty="0"/>
          </a:p>
        </p:txBody>
      </p:sp>
      <p:sp>
        <p:nvSpPr>
          <p:cNvPr id="20" name="Text Placeholder 3"/>
          <p:cNvSpPr>
            <a:spLocks noGrp="1"/>
          </p:cNvSpPr>
          <p:nvPr>
            <p:ph type="body" sz="half" idx="2"/>
          </p:nvPr>
        </p:nvSpPr>
        <p:spPr>
          <a:xfrm>
            <a:off x="839788" y="2057400"/>
            <a:ext cx="3932237" cy="3811588"/>
          </a:xfrm>
        </p:spPr>
        <p:txBody>
          <a:bodyPr/>
          <a:lstStyle>
            <a:lvl1pPr marL="0" indent="0">
              <a:buFont typeface="Arial" panose="020B0604020202020204" pitchFamily="34" charse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Header with Image">
    <p:spTree>
      <p:nvGrpSpPr>
        <p:cNvPr id="1" name=""/>
        <p:cNvGrpSpPr/>
        <p:nvPr/>
      </p:nvGrpSpPr>
      <p:grpSpPr>
        <a:xfrm>
          <a:off x="0" y="0"/>
          <a:ext cx="0" cy="0"/>
          <a:chOff x="0" y="0"/>
          <a:chExt cx="0" cy="0"/>
        </a:xfrm>
      </p:grpSpPr>
      <p:sp>
        <p:nvSpPr>
          <p:cNvPr id="10" name="Rectangle 9"/>
          <p:cNvSpPr/>
          <p:nvPr userDrawn="1"/>
        </p:nvSpPr>
        <p:spPr>
          <a:xfrm>
            <a:off x="0" y="0"/>
            <a:ext cx="12192000" cy="6858000"/>
          </a:xfrm>
          <a:prstGeom prst="rect">
            <a:avLst/>
          </a:prstGeom>
          <a:solidFill>
            <a:srgbClr val="FFCC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p:cNvSpPr>
            <a:spLocks noGrp="1"/>
          </p:cNvSpPr>
          <p:nvPr>
            <p:ph type="title"/>
          </p:nvPr>
        </p:nvSpPr>
        <p:spPr>
          <a:xfrm>
            <a:off x="831850" y="182563"/>
            <a:ext cx="10515600" cy="940181"/>
          </a:xfrm>
        </p:spPr>
        <p:txBody>
          <a:bodyPr anchor="b">
            <a:noAutofit/>
          </a:bodyPr>
          <a:lstStyle>
            <a:lvl1pPr algn="ctr">
              <a:defRPr sz="4000" b="1" cap="all" baseline="0">
                <a:solidFill>
                  <a:schemeClr val="bg1"/>
                </a:solidFill>
              </a:defRPr>
            </a:lvl1pPr>
          </a:lstStyle>
          <a:p>
            <a:r>
              <a:rPr lang="en-US" noProof="0"/>
              <a:t>Click to edit Master title style</a:t>
            </a:r>
          </a:p>
        </p:txBody>
      </p:sp>
      <p:sp>
        <p:nvSpPr>
          <p:cNvPr id="3" name="Text Placeholder 2"/>
          <p:cNvSpPr>
            <a:spLocks noGrp="1"/>
          </p:cNvSpPr>
          <p:nvPr>
            <p:ph type="body" idx="1" hasCustomPrompt="1"/>
          </p:nvPr>
        </p:nvSpPr>
        <p:spPr>
          <a:xfrm>
            <a:off x="2139388" y="1154832"/>
            <a:ext cx="7900525" cy="764460"/>
          </a:xfrm>
        </p:spPr>
        <p:txBody>
          <a:bodyPr>
            <a:noAutofit/>
          </a:bodyPr>
          <a:lstStyle>
            <a:lvl1pPr marL="0" indent="0" algn="ctr">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Dummy Text Comes Here</a:t>
            </a:r>
          </a:p>
        </p:txBody>
      </p:sp>
      <p:sp>
        <p:nvSpPr>
          <p:cNvPr id="15" name="Picture Placeholder 14"/>
          <p:cNvSpPr>
            <a:spLocks noGrp="1"/>
          </p:cNvSpPr>
          <p:nvPr>
            <p:ph type="pic" sz="quarter" idx="13"/>
          </p:nvPr>
        </p:nvSpPr>
        <p:spPr>
          <a:xfrm>
            <a:off x="2993041" y="2270376"/>
            <a:ext cx="6206400" cy="4587625"/>
          </a:xfrm>
          <a:custGeom>
            <a:avLst/>
            <a:gdLst>
              <a:gd name="connsiteX0" fmla="*/ 3103200 w 6206400"/>
              <a:gd name="connsiteY0" fmla="*/ 0 h 4587625"/>
              <a:gd name="connsiteX1" fmla="*/ 6206400 w 6206400"/>
              <a:gd name="connsiteY1" fmla="*/ 3103200 h 4587625"/>
              <a:gd name="connsiteX2" fmla="*/ 5831861 w 6206400"/>
              <a:gd name="connsiteY2" fmla="*/ 4582370 h 4587625"/>
              <a:gd name="connsiteX3" fmla="*/ 5828668 w 6206400"/>
              <a:gd name="connsiteY3" fmla="*/ 4587625 h 4587625"/>
              <a:gd name="connsiteX4" fmla="*/ 377733 w 6206400"/>
              <a:gd name="connsiteY4" fmla="*/ 4587625 h 4587625"/>
              <a:gd name="connsiteX5" fmla="*/ 374540 w 6206400"/>
              <a:gd name="connsiteY5" fmla="*/ 4582370 h 4587625"/>
              <a:gd name="connsiteX6" fmla="*/ 0 w 6206400"/>
              <a:gd name="connsiteY6" fmla="*/ 3103200 h 4587625"/>
              <a:gd name="connsiteX7" fmla="*/ 3103200 w 6206400"/>
              <a:gd name="connsiteY7" fmla="*/ 0 h 458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06400" h="4587625">
                <a:moveTo>
                  <a:pt x="3103200" y="0"/>
                </a:moveTo>
                <a:cubicBezTo>
                  <a:pt x="4817050" y="0"/>
                  <a:pt x="6206400" y="1389350"/>
                  <a:pt x="6206400" y="3103200"/>
                </a:cubicBezTo>
                <a:cubicBezTo>
                  <a:pt x="6206400" y="3638778"/>
                  <a:pt x="6070721" y="4142667"/>
                  <a:pt x="5831861" y="4582370"/>
                </a:cubicBezTo>
                <a:lnTo>
                  <a:pt x="5828668" y="4587625"/>
                </a:lnTo>
                <a:lnTo>
                  <a:pt x="377733" y="4587625"/>
                </a:lnTo>
                <a:lnTo>
                  <a:pt x="374540" y="4582370"/>
                </a:lnTo>
                <a:cubicBezTo>
                  <a:pt x="135679" y="4142667"/>
                  <a:pt x="0" y="3638778"/>
                  <a:pt x="0" y="3103200"/>
                </a:cubicBezTo>
                <a:cubicBezTo>
                  <a:pt x="0" y="1389350"/>
                  <a:pt x="1389350" y="0"/>
                  <a:pt x="3103200" y="0"/>
                </a:cubicBezTo>
                <a:close/>
              </a:path>
            </a:pathLst>
          </a:custGeom>
          <a:solidFill>
            <a:schemeClr val="bg2"/>
          </a:solidFill>
        </p:spPr>
        <p:txBody>
          <a:bodyPr wrap="square" anchor="ctr">
            <a:noAutofit/>
          </a:bodyPr>
          <a:lstStyle>
            <a:lvl1pPr marL="0" indent="0" algn="ctr">
              <a:buNone/>
              <a:defRPr sz="2400"/>
            </a:lvl1pPr>
          </a:lstStyle>
          <a:p>
            <a:r>
              <a:rPr lang="en-US" noProof="0"/>
              <a:t>Click icon to add picture</a:t>
            </a:r>
            <a:endParaRPr lang="en-US" noProof="0"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with Image">
    <p:spTree>
      <p:nvGrpSpPr>
        <p:cNvPr id="1" name=""/>
        <p:cNvGrpSpPr/>
        <p:nvPr/>
      </p:nvGrpSpPr>
      <p:grpSpPr>
        <a:xfrm>
          <a:off x="0" y="0"/>
          <a:ext cx="0" cy="0"/>
          <a:chOff x="0" y="0"/>
          <a:chExt cx="0" cy="0"/>
        </a:xfrm>
      </p:grpSpPr>
      <p:sp>
        <p:nvSpPr>
          <p:cNvPr id="3" name="Content Placeholder 2"/>
          <p:cNvSpPr>
            <a:spLocks noGrp="1"/>
          </p:cNvSpPr>
          <p:nvPr>
            <p:ph idx="1"/>
          </p:nvPr>
        </p:nvSpPr>
        <p:spPr>
          <a:xfrm>
            <a:off x="538960" y="1825625"/>
            <a:ext cx="4914189" cy="4351338"/>
          </a:xfrm>
        </p:spPr>
        <p:txBody>
          <a:bodyPr lIns="0" tIns="0" rIns="0" bIns="0">
            <a:noAutofit/>
          </a:bodyPr>
          <a:lstStyle>
            <a:lvl1pPr>
              <a:defRPr sz="2400"/>
            </a:lvl1pPr>
            <a:lvl2pPr>
              <a:defRPr sz="2000"/>
            </a:lvl2pPr>
            <a:lvl3pPr>
              <a:defRPr sz="1800"/>
            </a:lvl3pPr>
            <a:lvl4pPr>
              <a:defRPr sz="1600"/>
            </a:lvl4pPr>
            <a:lvl5pPr>
              <a:defRPr sz="16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grpSp>
        <p:nvGrpSpPr>
          <p:cNvPr id="10" name="Group 9"/>
          <p:cNvGrpSpPr/>
          <p:nvPr userDrawn="1"/>
        </p:nvGrpSpPr>
        <p:grpSpPr>
          <a:xfrm rot="8650774">
            <a:off x="5037655" y="4336093"/>
            <a:ext cx="1905000" cy="2354263"/>
            <a:chOff x="11114088" y="2241550"/>
            <a:chExt cx="1905000" cy="2354263"/>
          </a:xfrm>
          <a:solidFill>
            <a:schemeClr val="bg2"/>
          </a:solidFill>
        </p:grpSpPr>
        <p:sp>
          <p:nvSpPr>
            <p:cNvPr id="11" name="Freeform 5"/>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noProof="0" dirty="0"/>
            </a:p>
          </p:txBody>
        </p:sp>
        <p:sp>
          <p:nvSpPr>
            <p:cNvPr id="12" name="Freeform 6"/>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noProof="0" dirty="0"/>
            </a:p>
          </p:txBody>
        </p:sp>
        <p:sp>
          <p:nvSpPr>
            <p:cNvPr id="13" name="Freeform 7"/>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noProof="0" dirty="0"/>
            </a:p>
          </p:txBody>
        </p:sp>
      </p:grpSp>
      <p:sp>
        <p:nvSpPr>
          <p:cNvPr id="23" name="Picture Placeholder 22"/>
          <p:cNvSpPr>
            <a:spLocks noGrp="1"/>
          </p:cNvSpPr>
          <p:nvPr>
            <p:ph type="pic" sz="quarter" idx="13"/>
          </p:nvPr>
        </p:nvSpPr>
        <p:spPr>
          <a:xfrm>
            <a:off x="5884648" y="0"/>
            <a:ext cx="6307353" cy="5780372"/>
          </a:xfrm>
          <a:custGeom>
            <a:avLst/>
            <a:gdLst>
              <a:gd name="connsiteX0" fmla="*/ 760444 w 6307353"/>
              <a:gd name="connsiteY0" fmla="*/ 0 h 5780372"/>
              <a:gd name="connsiteX1" fmla="*/ 6307353 w 6307353"/>
              <a:gd name="connsiteY1" fmla="*/ 0 h 5780372"/>
              <a:gd name="connsiteX2" fmla="*/ 6307353 w 6307353"/>
              <a:gd name="connsiteY2" fmla="*/ 4515612 h 5780372"/>
              <a:gd name="connsiteX3" fmla="*/ 6110746 w 6307353"/>
              <a:gd name="connsiteY3" fmla="*/ 4731934 h 5780372"/>
              <a:gd name="connsiteX4" fmla="*/ 3579592 w 6307353"/>
              <a:gd name="connsiteY4" fmla="*/ 5780372 h 5780372"/>
              <a:gd name="connsiteX5" fmla="*/ 0 w 6307353"/>
              <a:gd name="connsiteY5" fmla="*/ 2200780 h 5780372"/>
              <a:gd name="connsiteX6" fmla="*/ 611338 w 6307353"/>
              <a:gd name="connsiteY6" fmla="*/ 199396 h 5780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07353" h="5780372">
                <a:moveTo>
                  <a:pt x="760444" y="0"/>
                </a:moveTo>
                <a:lnTo>
                  <a:pt x="6307353" y="0"/>
                </a:lnTo>
                <a:lnTo>
                  <a:pt x="6307353" y="4515612"/>
                </a:lnTo>
                <a:lnTo>
                  <a:pt x="6110746" y="4731934"/>
                </a:lnTo>
                <a:cubicBezTo>
                  <a:pt x="5462967" y="5379713"/>
                  <a:pt x="4568069" y="5780372"/>
                  <a:pt x="3579592" y="5780372"/>
                </a:cubicBezTo>
                <a:cubicBezTo>
                  <a:pt x="1602638" y="5780372"/>
                  <a:pt x="0" y="4177734"/>
                  <a:pt x="0" y="2200780"/>
                </a:cubicBezTo>
                <a:cubicBezTo>
                  <a:pt x="0" y="1459422"/>
                  <a:pt x="225371" y="770703"/>
                  <a:pt x="611338" y="199396"/>
                </a:cubicBezTo>
                <a:close/>
              </a:path>
            </a:pathLst>
          </a:custGeom>
          <a:solidFill>
            <a:schemeClr val="bg2"/>
          </a:solidFill>
        </p:spPr>
        <p:txBody>
          <a:bodyPr wrap="square" anchor="ctr">
            <a:noAutofit/>
          </a:bodyPr>
          <a:lstStyle>
            <a:lvl1pPr marL="0" indent="0" algn="ctr">
              <a:buNone/>
              <a:defRPr/>
            </a:lvl1pPr>
          </a:lstStyle>
          <a:p>
            <a:r>
              <a:rPr lang="en-US" noProof="0"/>
              <a:t>Click icon to add picture</a:t>
            </a:r>
            <a:endParaRPr lang="en-US" noProof="0" dirty="0"/>
          </a:p>
        </p:txBody>
      </p:sp>
      <p:sp>
        <p:nvSpPr>
          <p:cNvPr id="14" name="Title 1"/>
          <p:cNvSpPr>
            <a:spLocks noGrp="1"/>
          </p:cNvSpPr>
          <p:nvPr>
            <p:ph type="title"/>
          </p:nvPr>
        </p:nvSpPr>
        <p:spPr>
          <a:xfrm>
            <a:off x="515938" y="499595"/>
            <a:ext cx="4937211" cy="1325563"/>
          </a:xfrm>
        </p:spPr>
        <p:txBody>
          <a:bodyPr lIns="0" tIns="0" rIns="0" bIns="0">
            <a:noAutofit/>
          </a:bodyPr>
          <a:lstStyle>
            <a:lvl1pPr>
              <a:defRPr sz="3200" b="1" cap="all" baseline="0"/>
            </a:lvl1pPr>
          </a:lstStyle>
          <a:p>
            <a:r>
              <a:rPr lang="en-US" noProof="0"/>
              <a:t>Click to edit Master title style</a:t>
            </a:r>
            <a:endParaRPr lang="en-US" noProof="0"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mparison Layout">
    <p:spTree>
      <p:nvGrpSpPr>
        <p:cNvPr id="1" name=""/>
        <p:cNvGrpSpPr/>
        <p:nvPr/>
      </p:nvGrpSpPr>
      <p:grpSpPr>
        <a:xfrm>
          <a:off x="0" y="0"/>
          <a:ext cx="0" cy="0"/>
          <a:chOff x="0" y="0"/>
          <a:chExt cx="0" cy="0"/>
        </a:xfrm>
      </p:grpSpPr>
      <p:sp>
        <p:nvSpPr>
          <p:cNvPr id="22" name="Rectangle 21"/>
          <p:cNvSpPr/>
          <p:nvPr userDrawn="1"/>
        </p:nvSpPr>
        <p:spPr>
          <a:xfrm>
            <a:off x="6599236" y="4707908"/>
            <a:ext cx="5592763" cy="100647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Rectangle 3"/>
          <p:cNvSpPr/>
          <p:nvPr userDrawn="1"/>
        </p:nvSpPr>
        <p:spPr>
          <a:xfrm>
            <a:off x="-82063" y="1648186"/>
            <a:ext cx="5709139" cy="100647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p>
        </p:txBody>
      </p:sp>
      <p:sp>
        <p:nvSpPr>
          <p:cNvPr id="3" name="Content Placeholder 2"/>
          <p:cNvSpPr>
            <a:spLocks noGrp="1"/>
          </p:cNvSpPr>
          <p:nvPr>
            <p:ph idx="1"/>
          </p:nvPr>
        </p:nvSpPr>
        <p:spPr>
          <a:xfrm>
            <a:off x="680934" y="2863158"/>
            <a:ext cx="4074002" cy="2846648"/>
          </a:xfrm>
        </p:spPr>
        <p:txBody>
          <a:bodyPr lIns="0" tIns="0" rIns="0" bIns="0">
            <a:noAutofit/>
          </a:bodyPr>
          <a:lstStyle>
            <a:lvl1pPr marL="0" indent="0" algn="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20" name="Content Placeholder 2"/>
          <p:cNvSpPr>
            <a:spLocks noGrp="1"/>
          </p:cNvSpPr>
          <p:nvPr>
            <p:ph idx="15" hasCustomPrompt="1"/>
          </p:nvPr>
        </p:nvSpPr>
        <p:spPr>
          <a:xfrm>
            <a:off x="1309370" y="1903728"/>
            <a:ext cx="3445566" cy="495389"/>
          </a:xfrm>
        </p:spPr>
        <p:txBody>
          <a:bodyPr lIns="0" tIns="0" rIns="0" bIns="0" anchor="ctr">
            <a:noAutofit/>
          </a:bodyPr>
          <a:lstStyle>
            <a:lvl1pPr marL="0" indent="0" algn="r">
              <a:buNone/>
              <a:defRPr sz="1800" b="1" cap="all" baseline="0">
                <a:solidFill>
                  <a:srgbClr val="996633"/>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Topic 01 comes here</a:t>
            </a:r>
          </a:p>
        </p:txBody>
      </p:sp>
      <p:sp>
        <p:nvSpPr>
          <p:cNvPr id="23" name="Content Placeholder 2"/>
          <p:cNvSpPr>
            <a:spLocks noGrp="1"/>
          </p:cNvSpPr>
          <p:nvPr>
            <p:ph idx="19"/>
          </p:nvPr>
        </p:nvSpPr>
        <p:spPr>
          <a:xfrm>
            <a:off x="7327918" y="1648186"/>
            <a:ext cx="4074002" cy="2834508"/>
          </a:xfrm>
        </p:spPr>
        <p:txBody>
          <a:bodyPr lIns="0" tIns="0" rIns="0" bIns="0" anchor="b">
            <a:noAutofit/>
          </a:bodyPr>
          <a:lstStyle>
            <a:lvl1pPr marL="0" indent="0" algn="l">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25" name="Content Placeholder 2"/>
          <p:cNvSpPr>
            <a:spLocks noGrp="1"/>
          </p:cNvSpPr>
          <p:nvPr>
            <p:ph idx="20" hasCustomPrompt="1"/>
          </p:nvPr>
        </p:nvSpPr>
        <p:spPr>
          <a:xfrm>
            <a:off x="7475709" y="4963450"/>
            <a:ext cx="3445566" cy="495389"/>
          </a:xfrm>
        </p:spPr>
        <p:txBody>
          <a:bodyPr lIns="0" tIns="0" rIns="0" bIns="0" anchor="ctr">
            <a:noAutofit/>
          </a:bodyPr>
          <a:lstStyle>
            <a:lvl1pPr marL="0" indent="0" algn="l">
              <a:buNone/>
              <a:defRPr sz="1800" b="1" cap="all" baseline="0">
                <a:solidFill>
                  <a:srgbClr val="996633"/>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Topic 02 comes here</a:t>
            </a:r>
          </a:p>
        </p:txBody>
      </p:sp>
      <p:sp>
        <p:nvSpPr>
          <p:cNvPr id="21" name="Oval 20"/>
          <p:cNvSpPr>
            <a:spLocks noChangeAspect="1"/>
          </p:cNvSpPr>
          <p:nvPr userDrawn="1"/>
        </p:nvSpPr>
        <p:spPr>
          <a:xfrm>
            <a:off x="5084763" y="1652762"/>
            <a:ext cx="1001899" cy="1001899"/>
          </a:xfrm>
          <a:prstGeom prst="ellipse">
            <a:avLst/>
          </a:prstGeom>
          <a:solidFill>
            <a:srgbClr val="FFCC66"/>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4" name="Picture Placeholder 11"/>
          <p:cNvSpPr>
            <a:spLocks noGrp="1"/>
          </p:cNvSpPr>
          <p:nvPr>
            <p:ph type="pic" sz="quarter" idx="21" hasCustomPrompt="1"/>
          </p:nvPr>
        </p:nvSpPr>
        <p:spPr>
          <a:xfrm>
            <a:off x="5282969" y="1850968"/>
            <a:ext cx="605487" cy="605487"/>
          </a:xfrm>
          <a:prstGeom prst="rect">
            <a:avLst/>
          </a:prstGeom>
          <a:noFill/>
        </p:spPr>
        <p:txBody>
          <a:bodyPr lIns="0" rIns="0" anchor="ctr">
            <a:normAutofit/>
          </a:bodyPr>
          <a:lstStyle>
            <a:lvl1pPr marL="0" indent="0" algn="ctr">
              <a:buNone/>
              <a:defRPr sz="1100">
                <a:solidFill>
                  <a:schemeClr val="bg1"/>
                </a:solidFill>
              </a:defRPr>
            </a:lvl1pPr>
          </a:lstStyle>
          <a:p>
            <a:r>
              <a:rPr lang="en-US" noProof="0" dirty="0"/>
              <a:t>icon</a:t>
            </a:r>
          </a:p>
        </p:txBody>
      </p:sp>
      <p:sp>
        <p:nvSpPr>
          <p:cNvPr id="28" name="Oval 27"/>
          <p:cNvSpPr>
            <a:spLocks noChangeAspect="1"/>
          </p:cNvSpPr>
          <p:nvPr userDrawn="1"/>
        </p:nvSpPr>
        <p:spPr>
          <a:xfrm>
            <a:off x="6100576" y="4707907"/>
            <a:ext cx="1001899" cy="1001899"/>
          </a:xfrm>
          <a:prstGeom prst="ellipse">
            <a:avLst/>
          </a:prstGeom>
          <a:solidFill>
            <a:srgbClr val="FFCC66"/>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9" name="Picture Placeholder 11"/>
          <p:cNvSpPr>
            <a:spLocks noGrp="1"/>
          </p:cNvSpPr>
          <p:nvPr>
            <p:ph type="pic" sz="quarter" idx="22" hasCustomPrompt="1"/>
          </p:nvPr>
        </p:nvSpPr>
        <p:spPr>
          <a:xfrm>
            <a:off x="6298782" y="4906113"/>
            <a:ext cx="605487" cy="605487"/>
          </a:xfrm>
          <a:prstGeom prst="rect">
            <a:avLst/>
          </a:prstGeom>
          <a:noFill/>
        </p:spPr>
        <p:txBody>
          <a:bodyPr lIns="0" rIns="0" anchor="ctr">
            <a:normAutofit/>
          </a:bodyPr>
          <a:lstStyle>
            <a:lvl1pPr marL="0" indent="0" algn="ctr">
              <a:buNone/>
              <a:defRPr sz="1100">
                <a:solidFill>
                  <a:schemeClr val="bg1"/>
                </a:solidFill>
              </a:defRPr>
            </a:lvl1pPr>
          </a:lstStyle>
          <a:p>
            <a:r>
              <a:rPr lang="en-US" noProof="0" dirty="0"/>
              <a:t>icon</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pSp>
        <p:nvGrpSpPr>
          <p:cNvPr id="11" name="Group 10"/>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12" name="Freeform 5"/>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noProof="0" dirty="0"/>
            </a:p>
          </p:txBody>
        </p:sp>
        <p:sp>
          <p:nvSpPr>
            <p:cNvPr id="13" name="Freeform 6"/>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noProof="0" dirty="0"/>
            </a:p>
          </p:txBody>
        </p:sp>
        <p:sp>
          <p:nvSpPr>
            <p:cNvPr id="14" name="Freeform 7"/>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noProof="0" dirty="0"/>
            </a:p>
          </p:txBody>
        </p:sp>
      </p:grpSp>
      <p:sp>
        <p:nvSpPr>
          <p:cNvPr id="6" name="Title 1"/>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endParaRPr lang="en-US" noProof="0"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Title Slide_02">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rgbClr val="FFCC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Picture Placeholder 12"/>
          <p:cNvSpPr>
            <a:spLocks noGrp="1"/>
          </p:cNvSpPr>
          <p:nvPr>
            <p:ph type="pic" sz="quarter" idx="10"/>
          </p:nvPr>
        </p:nvSpPr>
        <p:spPr>
          <a:xfrm>
            <a:off x="710812" y="728545"/>
            <a:ext cx="5305661" cy="5305661"/>
          </a:xfrm>
          <a:prstGeom prst="ellipse">
            <a:avLst/>
          </a:prstGeom>
          <a:solidFill>
            <a:schemeClr val="bg2"/>
          </a:solidFill>
        </p:spPr>
        <p:txBody>
          <a:bodyPr anchor="ctr"/>
          <a:lstStyle>
            <a:lvl1pPr marL="0" indent="0" algn="ctr">
              <a:buNone/>
              <a:defRPr/>
            </a:lvl1pPr>
          </a:lstStyle>
          <a:p>
            <a:r>
              <a:rPr lang="en-US" noProof="0"/>
              <a:t>Click icon to add picture</a:t>
            </a:r>
            <a:endParaRPr lang="en-US" noProof="0" dirty="0"/>
          </a:p>
        </p:txBody>
      </p:sp>
      <p:grpSp>
        <p:nvGrpSpPr>
          <p:cNvPr id="14" name="Group 13"/>
          <p:cNvGrpSpPr/>
          <p:nvPr userDrawn="1"/>
        </p:nvGrpSpPr>
        <p:grpSpPr>
          <a:xfrm>
            <a:off x="-1728305" y="-2049517"/>
            <a:ext cx="8917229" cy="10769768"/>
            <a:chOff x="11114088" y="2241550"/>
            <a:chExt cx="1905000" cy="2354263"/>
          </a:xfrm>
          <a:solidFill>
            <a:schemeClr val="bg1">
              <a:alpha val="16000"/>
            </a:schemeClr>
          </a:solidFill>
        </p:grpSpPr>
        <p:sp>
          <p:nvSpPr>
            <p:cNvPr id="15" name="Freeform 5"/>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noProof="0" dirty="0"/>
            </a:p>
          </p:txBody>
        </p:sp>
        <p:sp>
          <p:nvSpPr>
            <p:cNvPr id="16" name="Freeform 6"/>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noProof="0" dirty="0"/>
            </a:p>
          </p:txBody>
        </p:sp>
      </p:grpSp>
      <p:cxnSp>
        <p:nvCxnSpPr>
          <p:cNvPr id="12" name="Straight Connector 11"/>
          <p:cNvCxnSpPr/>
          <p:nvPr userDrawn="1"/>
        </p:nvCxnSpPr>
        <p:spPr>
          <a:xfrm>
            <a:off x="6469778" y="4233582"/>
            <a:ext cx="253233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9" name="Graphic 18" descr="Envelope"/>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541475" y="4452337"/>
            <a:ext cx="387795" cy="387795"/>
          </a:xfrm>
          <a:prstGeom prst="rect">
            <a:avLst/>
          </a:prstGeom>
        </p:spPr>
      </p:pic>
      <p:pic>
        <p:nvPicPr>
          <p:cNvPr id="20" name="Graphic 19" descr="Network"/>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522084" y="4925640"/>
            <a:ext cx="426575" cy="426575"/>
          </a:xfrm>
          <a:prstGeom prst="rect">
            <a:avLst/>
          </a:prstGeom>
        </p:spPr>
      </p:pic>
      <p:sp>
        <p:nvSpPr>
          <p:cNvPr id="21" name="Subtitle 2"/>
          <p:cNvSpPr>
            <a:spLocks noGrp="1"/>
          </p:cNvSpPr>
          <p:nvPr>
            <p:ph type="subTitle" idx="1" hasCustomPrompt="1"/>
          </p:nvPr>
        </p:nvSpPr>
        <p:spPr>
          <a:xfrm>
            <a:off x="7002130" y="4484691"/>
            <a:ext cx="4540440" cy="503167"/>
          </a:xfrm>
        </p:spPr>
        <p:txBody>
          <a:bodyPr>
            <a:noAutofit/>
          </a:bodyPr>
          <a:lstStyle>
            <a:lvl1pPr marL="0" indent="0" algn="l">
              <a:buNone/>
              <a:defRPr sz="1600" b="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email</a:t>
            </a:r>
          </a:p>
        </p:txBody>
      </p:sp>
      <p:sp>
        <p:nvSpPr>
          <p:cNvPr id="22" name="Text Placeholder 6"/>
          <p:cNvSpPr>
            <a:spLocks noGrp="1"/>
          </p:cNvSpPr>
          <p:nvPr>
            <p:ph type="body" sz="quarter" idx="11" hasCustomPrompt="1"/>
          </p:nvPr>
        </p:nvSpPr>
        <p:spPr>
          <a:xfrm>
            <a:off x="7002320" y="5012635"/>
            <a:ext cx="4533900" cy="503238"/>
          </a:xfrm>
        </p:spPr>
        <p:txBody>
          <a:bodyPr vert="horz" lIns="91440" tIns="45720" rIns="91440" bIns="45720" rtlCol="0">
            <a:noAutofit/>
          </a:bodyPr>
          <a:lstStyle>
            <a:lvl1pPr marL="0" indent="0">
              <a:buNone/>
              <a:defRPr lang="en-US" sz="1600" b="0" cap="all" baseline="0" dirty="0" smtClean="0">
                <a:solidFill>
                  <a:schemeClr val="bg1"/>
                </a:solidFill>
              </a:defRPr>
            </a:lvl1pPr>
          </a:lstStyle>
          <a:p>
            <a:pPr marL="228600" lvl="0" indent="-228600"/>
            <a:r>
              <a:rPr lang="en-US" noProof="0" dirty="0"/>
              <a:t>Website </a:t>
            </a:r>
            <a:r>
              <a:rPr lang="en-US" noProof="0" dirty="0" err="1"/>
              <a:t>url</a:t>
            </a:r>
            <a:r>
              <a:rPr lang="en-US" noProof="0" dirty="0"/>
              <a:t> here</a:t>
            </a:r>
          </a:p>
        </p:txBody>
      </p:sp>
      <p:sp>
        <p:nvSpPr>
          <p:cNvPr id="18" name="Title 1"/>
          <p:cNvSpPr>
            <a:spLocks noGrp="1"/>
          </p:cNvSpPr>
          <p:nvPr>
            <p:ph type="title"/>
          </p:nvPr>
        </p:nvSpPr>
        <p:spPr>
          <a:xfrm>
            <a:off x="6469778" y="3158641"/>
            <a:ext cx="5011410" cy="921807"/>
          </a:xfrm>
          <a:noFill/>
        </p:spPr>
        <p:txBody>
          <a:bodyPr wrap="square" rtlCol="0">
            <a:noAutofit/>
          </a:bodyPr>
          <a:lstStyle>
            <a:lvl1pPr>
              <a:defRPr lang="en-US" sz="6000" b="1" cap="all" baseline="0" dirty="0">
                <a:solidFill>
                  <a:schemeClr val="bg1"/>
                </a:solidFill>
                <a:ea typeface="+mn-ea"/>
                <a:cs typeface="+mn-cs"/>
              </a:defRPr>
            </a:lvl1pPr>
          </a:lstStyle>
          <a:p>
            <a:pPr marL="0" lvl="0"/>
            <a:r>
              <a:rPr lang="en-US" noProof="0" dirty="0"/>
              <a:t>Click to edit Master title style</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grpSp>
        <p:nvGrpSpPr>
          <p:cNvPr id="22" name="Group 21"/>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24" name="Freeform 5"/>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noProof="0" dirty="0"/>
            </a:p>
          </p:txBody>
        </p:sp>
        <p:sp>
          <p:nvSpPr>
            <p:cNvPr id="25" name="Freeform 6"/>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noProof="0" dirty="0"/>
            </a:p>
          </p:txBody>
        </p:sp>
        <p:sp>
          <p:nvSpPr>
            <p:cNvPr id="26" name="Freeform 7"/>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noProof="0" dirty="0"/>
            </a:p>
          </p:txBody>
        </p:sp>
      </p:grpSp>
      <p:sp>
        <p:nvSpPr>
          <p:cNvPr id="27" name="Content Placeholder 2"/>
          <p:cNvSpPr>
            <a:spLocks noGrp="1"/>
          </p:cNvSpPr>
          <p:nvPr>
            <p:ph idx="1"/>
          </p:nvPr>
        </p:nvSpPr>
        <p:spPr>
          <a:xfrm>
            <a:off x="515938" y="1825625"/>
            <a:ext cx="10837862" cy="435133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3" name="Title 1"/>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endParaRPr lang="en-US" noProof="0"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grpSp>
        <p:nvGrpSpPr>
          <p:cNvPr id="18" name="Group 17"/>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19" name="Freeform 5"/>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noProof="0" dirty="0"/>
            </a:p>
          </p:txBody>
        </p:sp>
        <p:sp>
          <p:nvSpPr>
            <p:cNvPr id="20" name="Freeform 6"/>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noProof="0" dirty="0"/>
            </a:p>
          </p:txBody>
        </p:sp>
        <p:sp>
          <p:nvSpPr>
            <p:cNvPr id="22" name="Freeform 7"/>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noProof="0" dirty="0"/>
            </a:p>
          </p:txBody>
        </p:sp>
      </p:grpSp>
      <p:sp>
        <p:nvSpPr>
          <p:cNvPr id="14" name="Content Placeholder 2"/>
          <p:cNvSpPr>
            <a:spLocks noGrp="1"/>
          </p:cNvSpPr>
          <p:nvPr>
            <p:ph sz="half" idx="1"/>
          </p:nvPr>
        </p:nvSpPr>
        <p:spPr>
          <a:xfrm>
            <a:off x="515938" y="1825625"/>
            <a:ext cx="5503862" cy="435133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7" name="Content Placeholder 3"/>
          <p:cNvSpPr>
            <a:spLocks noGrp="1"/>
          </p:cNvSpPr>
          <p:nvPr>
            <p:ph sz="half" idx="2"/>
          </p:nvPr>
        </p:nvSpPr>
        <p:spPr>
          <a:xfrm>
            <a:off x="6172200" y="1825625"/>
            <a:ext cx="5181600" cy="435133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21" name="Title 1"/>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endParaRPr lang="en-US" noProof="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endParaRPr lang="zh-HK" altLang="en-US"/>
          </a:p>
        </p:txBody>
      </p:sp>
      <p:sp>
        <p:nvSpPr>
          <p:cNvPr id="3" name="內容版面配置區 2"/>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zh-HK" altLang="en-US"/>
          </a:p>
        </p:txBody>
      </p:sp>
      <p:sp>
        <p:nvSpPr>
          <p:cNvPr id="4" name="日期版面配置區 3"/>
          <p:cNvSpPr>
            <a:spLocks noGrp="1"/>
          </p:cNvSpPr>
          <p:nvPr>
            <p:ph type="dt" sz="half" idx="10"/>
          </p:nvPr>
        </p:nvSpPr>
        <p:spPr/>
        <p:txBody>
          <a:bodyPr/>
          <a:lstStyle/>
          <a:p>
            <a:fld id="{C3022BD0-21B2-4055-8FDF-A82922B3A4F5}" type="datetimeFigureOut">
              <a:rPr lang="zh-HK" altLang="en-US" smtClean="0"/>
              <a:t>30/7/2024</a:t>
            </a:fld>
            <a:endParaRPr lang="zh-HK" altLang="en-US"/>
          </a:p>
        </p:txBody>
      </p:sp>
      <p:sp>
        <p:nvSpPr>
          <p:cNvPr id="5" name="頁尾版面配置區 4"/>
          <p:cNvSpPr>
            <a:spLocks noGrp="1"/>
          </p:cNvSpPr>
          <p:nvPr>
            <p:ph type="ftr" sz="quarter" idx="11"/>
          </p:nvPr>
        </p:nvSpPr>
        <p:spPr/>
        <p:txBody>
          <a:bodyPr/>
          <a:lstStyle/>
          <a:p>
            <a:endParaRPr lang="zh-HK" altLang="en-US"/>
          </a:p>
        </p:txBody>
      </p:sp>
      <p:sp>
        <p:nvSpPr>
          <p:cNvPr id="6" name="投影片編號版面配置區 5"/>
          <p:cNvSpPr>
            <a:spLocks noGrp="1"/>
          </p:cNvSpPr>
          <p:nvPr>
            <p:ph type="sldNum" sz="quarter" idx="12"/>
          </p:nvPr>
        </p:nvSpPr>
        <p:spPr/>
        <p:txBody>
          <a:bodyPr/>
          <a:lstStyle/>
          <a:p>
            <a:fld id="{C7E87198-4409-47F2-8AE4-C8F1EFD4567C}" type="slidenum">
              <a:rPr lang="zh-HK" altLang="en-US" smtClean="0"/>
              <a:t>‹#›</a:t>
            </a:fld>
            <a:endParaRPr lang="zh-HK" altLang="en-US"/>
          </a:p>
        </p:txBody>
      </p:sp>
      <p:pic>
        <p:nvPicPr>
          <p:cNvPr id="11" name="Picture 10"/>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6347222"/>
            <a:ext cx="12192000" cy="510778"/>
          </a:xfrm>
          <a:prstGeom prst="rect">
            <a:avLst/>
          </a:prstGeom>
          <a:solidFill>
            <a:srgbClr val="A02337"/>
          </a:solidFill>
        </p:spPr>
      </p:pic>
      <p:pic>
        <p:nvPicPr>
          <p:cNvPr id="12" name="Picture 11"/>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595059" y="6419723"/>
            <a:ext cx="355681" cy="355681"/>
          </a:xfrm>
          <a:prstGeom prst="rect">
            <a:avLst/>
          </a:prstGeom>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_Team Slide">
    <p:spTree>
      <p:nvGrpSpPr>
        <p:cNvPr id="1" name=""/>
        <p:cNvGrpSpPr/>
        <p:nvPr/>
      </p:nvGrpSpPr>
      <p:grpSpPr>
        <a:xfrm>
          <a:off x="0" y="0"/>
          <a:ext cx="0" cy="0"/>
          <a:chOff x="0" y="0"/>
          <a:chExt cx="0" cy="0"/>
        </a:xfrm>
      </p:grpSpPr>
      <p:grpSp>
        <p:nvGrpSpPr>
          <p:cNvPr id="35" name="Group 34"/>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36" name="Freeform 5"/>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noProof="0" dirty="0"/>
            </a:p>
          </p:txBody>
        </p:sp>
        <p:sp>
          <p:nvSpPr>
            <p:cNvPr id="37" name="Freeform 6"/>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noProof="0" dirty="0"/>
            </a:p>
          </p:txBody>
        </p:sp>
        <p:sp>
          <p:nvSpPr>
            <p:cNvPr id="38" name="Freeform 7"/>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noProof="0" dirty="0"/>
            </a:p>
          </p:txBody>
        </p:sp>
      </p:grpSp>
      <p:sp>
        <p:nvSpPr>
          <p:cNvPr id="23" name="Oval 22"/>
          <p:cNvSpPr/>
          <p:nvPr userDrawn="1"/>
        </p:nvSpPr>
        <p:spPr>
          <a:xfrm>
            <a:off x="1390539" y="1377364"/>
            <a:ext cx="1729332" cy="1729332"/>
          </a:xfrm>
          <a:prstGeom prst="ellipse">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4" name="Oval 23"/>
          <p:cNvSpPr/>
          <p:nvPr userDrawn="1"/>
        </p:nvSpPr>
        <p:spPr>
          <a:xfrm>
            <a:off x="5231333" y="1377364"/>
            <a:ext cx="1729332" cy="1729332"/>
          </a:xfrm>
          <a:prstGeom prst="ellipse">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5" name="Oval 24"/>
          <p:cNvSpPr/>
          <p:nvPr userDrawn="1"/>
        </p:nvSpPr>
        <p:spPr>
          <a:xfrm>
            <a:off x="9074490" y="1377364"/>
            <a:ext cx="1729332" cy="1729332"/>
          </a:xfrm>
          <a:prstGeom prst="ellipse">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Freeform: Shape 19"/>
          <p:cNvSpPr/>
          <p:nvPr userDrawn="1"/>
        </p:nvSpPr>
        <p:spPr>
          <a:xfrm>
            <a:off x="5435761" y="1457107"/>
            <a:ext cx="1320476" cy="362088"/>
          </a:xfrm>
          <a:custGeom>
            <a:avLst/>
            <a:gdLst>
              <a:gd name="connsiteX0" fmla="*/ 660238 w 1320476"/>
              <a:gd name="connsiteY0" fmla="*/ 0 h 362088"/>
              <a:gd name="connsiteX1" fmla="*/ 1312051 w 1320476"/>
              <a:gd name="connsiteY1" fmla="*/ 346566 h 362088"/>
              <a:gd name="connsiteX2" fmla="*/ 1320476 w 1320476"/>
              <a:gd name="connsiteY2" fmla="*/ 362088 h 362088"/>
              <a:gd name="connsiteX3" fmla="*/ 0 w 1320476"/>
              <a:gd name="connsiteY3" fmla="*/ 362088 h 362088"/>
              <a:gd name="connsiteX4" fmla="*/ 8425 w 1320476"/>
              <a:gd name="connsiteY4" fmla="*/ 346566 h 362088"/>
              <a:gd name="connsiteX5" fmla="*/ 660238 w 1320476"/>
              <a:gd name="connsiteY5" fmla="*/ 0 h 36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0476" h="362088">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rgbClr val="FFCC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1" name="Freeform: Shape 20"/>
          <p:cNvSpPr/>
          <p:nvPr userDrawn="1"/>
        </p:nvSpPr>
        <p:spPr>
          <a:xfrm>
            <a:off x="9278918" y="1457107"/>
            <a:ext cx="1320476" cy="362088"/>
          </a:xfrm>
          <a:custGeom>
            <a:avLst/>
            <a:gdLst>
              <a:gd name="connsiteX0" fmla="*/ 660238 w 1320476"/>
              <a:gd name="connsiteY0" fmla="*/ 0 h 362088"/>
              <a:gd name="connsiteX1" fmla="*/ 1312051 w 1320476"/>
              <a:gd name="connsiteY1" fmla="*/ 346566 h 362088"/>
              <a:gd name="connsiteX2" fmla="*/ 1320476 w 1320476"/>
              <a:gd name="connsiteY2" fmla="*/ 362088 h 362088"/>
              <a:gd name="connsiteX3" fmla="*/ 0 w 1320476"/>
              <a:gd name="connsiteY3" fmla="*/ 362088 h 362088"/>
              <a:gd name="connsiteX4" fmla="*/ 8425 w 1320476"/>
              <a:gd name="connsiteY4" fmla="*/ 346566 h 362088"/>
              <a:gd name="connsiteX5" fmla="*/ 660238 w 1320476"/>
              <a:gd name="connsiteY5" fmla="*/ 0 h 36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0476" h="362088">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rgbClr val="FFCC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p:cNvSpPr/>
          <p:nvPr userDrawn="1"/>
        </p:nvSpPr>
        <p:spPr>
          <a:xfrm>
            <a:off x="1594967" y="1457107"/>
            <a:ext cx="1320476" cy="362088"/>
          </a:xfrm>
          <a:custGeom>
            <a:avLst/>
            <a:gdLst>
              <a:gd name="connsiteX0" fmla="*/ 660238 w 1320476"/>
              <a:gd name="connsiteY0" fmla="*/ 0 h 362088"/>
              <a:gd name="connsiteX1" fmla="*/ 1312051 w 1320476"/>
              <a:gd name="connsiteY1" fmla="*/ 346566 h 362088"/>
              <a:gd name="connsiteX2" fmla="*/ 1320476 w 1320476"/>
              <a:gd name="connsiteY2" fmla="*/ 362088 h 362088"/>
              <a:gd name="connsiteX3" fmla="*/ 0 w 1320476"/>
              <a:gd name="connsiteY3" fmla="*/ 362088 h 362088"/>
              <a:gd name="connsiteX4" fmla="*/ 8425 w 1320476"/>
              <a:gd name="connsiteY4" fmla="*/ 346566 h 362088"/>
              <a:gd name="connsiteX5" fmla="*/ 660238 w 1320476"/>
              <a:gd name="connsiteY5" fmla="*/ 0 h 36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0476" h="362088">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rgbClr val="FFCC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Title 1"/>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endParaRPr lang="en-US" noProof="0" dirty="0"/>
          </a:p>
        </p:txBody>
      </p:sp>
      <p:sp>
        <p:nvSpPr>
          <p:cNvPr id="3" name="Picture Placeholder 2"/>
          <p:cNvSpPr>
            <a:spLocks noGrp="1"/>
          </p:cNvSpPr>
          <p:nvPr>
            <p:ph type="pic" sz="quarter" idx="13"/>
          </p:nvPr>
        </p:nvSpPr>
        <p:spPr>
          <a:xfrm>
            <a:off x="1540037" y="1527430"/>
            <a:ext cx="1430337" cy="1430337"/>
          </a:xfrm>
          <a:prstGeom prst="ellipse">
            <a:avLst/>
          </a:prstGeom>
          <a:solidFill>
            <a:schemeClr val="bg2"/>
          </a:solidFill>
        </p:spPr>
        <p:txBody>
          <a:bodyPr anchor="ctr">
            <a:normAutofit/>
          </a:bodyPr>
          <a:lstStyle>
            <a:lvl1pPr marL="0" indent="0" algn="ctr">
              <a:buNone/>
              <a:defRPr sz="2000"/>
            </a:lvl1pPr>
          </a:lstStyle>
          <a:p>
            <a:r>
              <a:rPr lang="en-US" noProof="0"/>
              <a:t>Click icon to add picture</a:t>
            </a:r>
            <a:endParaRPr lang="en-US" noProof="0" dirty="0"/>
          </a:p>
        </p:txBody>
      </p:sp>
      <p:sp>
        <p:nvSpPr>
          <p:cNvPr id="11" name="Picture Placeholder 2"/>
          <p:cNvSpPr>
            <a:spLocks noGrp="1"/>
          </p:cNvSpPr>
          <p:nvPr>
            <p:ph type="pic" sz="quarter" idx="14"/>
          </p:nvPr>
        </p:nvSpPr>
        <p:spPr>
          <a:xfrm>
            <a:off x="5380831" y="1527430"/>
            <a:ext cx="1430337" cy="1430337"/>
          </a:xfrm>
          <a:prstGeom prst="ellipse">
            <a:avLst/>
          </a:prstGeom>
          <a:solidFill>
            <a:schemeClr val="bg2"/>
          </a:solidFill>
        </p:spPr>
        <p:txBody>
          <a:bodyPr anchor="ctr">
            <a:normAutofit/>
          </a:bodyPr>
          <a:lstStyle>
            <a:lvl1pPr marL="0" indent="0" algn="ctr">
              <a:buNone/>
              <a:defRPr sz="2000"/>
            </a:lvl1pPr>
          </a:lstStyle>
          <a:p>
            <a:r>
              <a:rPr lang="en-US" noProof="0" dirty="0"/>
              <a:t>Click icon to add picture</a:t>
            </a:r>
          </a:p>
        </p:txBody>
      </p:sp>
      <p:sp>
        <p:nvSpPr>
          <p:cNvPr id="12" name="Picture Placeholder 2"/>
          <p:cNvSpPr>
            <a:spLocks noGrp="1"/>
          </p:cNvSpPr>
          <p:nvPr>
            <p:ph type="pic" sz="quarter" idx="15"/>
          </p:nvPr>
        </p:nvSpPr>
        <p:spPr>
          <a:xfrm>
            <a:off x="9223988" y="1527430"/>
            <a:ext cx="1430337" cy="1430337"/>
          </a:xfrm>
          <a:prstGeom prst="ellipse">
            <a:avLst/>
          </a:prstGeom>
          <a:solidFill>
            <a:schemeClr val="bg2"/>
          </a:solidFill>
        </p:spPr>
        <p:txBody>
          <a:bodyPr anchor="ctr">
            <a:normAutofit/>
          </a:bodyPr>
          <a:lstStyle>
            <a:lvl1pPr marL="0" indent="0" algn="ctr">
              <a:buNone/>
              <a:defRPr sz="2000"/>
            </a:lvl1pPr>
          </a:lstStyle>
          <a:p>
            <a:r>
              <a:rPr lang="en-US" noProof="0"/>
              <a:t>Click icon to add picture</a:t>
            </a:r>
            <a:endParaRPr lang="en-US" noProof="0" dirty="0"/>
          </a:p>
        </p:txBody>
      </p:sp>
      <p:sp>
        <p:nvSpPr>
          <p:cNvPr id="27" name="Content Placeholder 2"/>
          <p:cNvSpPr>
            <a:spLocks noGrp="1"/>
          </p:cNvSpPr>
          <p:nvPr>
            <p:ph idx="1"/>
          </p:nvPr>
        </p:nvSpPr>
        <p:spPr>
          <a:xfrm>
            <a:off x="960853" y="3731201"/>
            <a:ext cx="2588705" cy="1749005"/>
          </a:xfrm>
        </p:spPr>
        <p:txBody>
          <a:bodyPr lIns="0" tIns="0" rIns="0" bIns="0">
            <a:no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Click to edit Master text styles</a:t>
            </a:r>
          </a:p>
        </p:txBody>
      </p:sp>
      <p:sp>
        <p:nvSpPr>
          <p:cNvPr id="28" name="Content Placeholder 2"/>
          <p:cNvSpPr>
            <a:spLocks noGrp="1"/>
          </p:cNvSpPr>
          <p:nvPr>
            <p:ph idx="17" hasCustomPrompt="1"/>
          </p:nvPr>
        </p:nvSpPr>
        <p:spPr>
          <a:xfrm>
            <a:off x="960853" y="3218163"/>
            <a:ext cx="2588705" cy="495389"/>
          </a:xfrm>
        </p:spPr>
        <p:txBody>
          <a:bodyPr lIns="0" tIns="0" rIns="0" bIns="0" anchor="ctr">
            <a:noAutofit/>
          </a:bodyPr>
          <a:lstStyle>
            <a:lvl1pPr marL="0" indent="0" algn="ctr">
              <a:buNone/>
              <a:defRPr sz="1600" b="1" cap="all" baseline="0">
                <a:solidFill>
                  <a:srgbClr val="0D1D5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Executive 01</a:t>
            </a:r>
          </a:p>
        </p:txBody>
      </p:sp>
      <p:sp>
        <p:nvSpPr>
          <p:cNvPr id="29" name="Content Placeholder 2"/>
          <p:cNvSpPr>
            <a:spLocks noGrp="1"/>
          </p:cNvSpPr>
          <p:nvPr>
            <p:ph idx="18"/>
          </p:nvPr>
        </p:nvSpPr>
        <p:spPr>
          <a:xfrm>
            <a:off x="4801647" y="3731201"/>
            <a:ext cx="2588705" cy="1749005"/>
          </a:xfrm>
        </p:spPr>
        <p:txBody>
          <a:bodyPr lIns="0" tIns="0" rIns="0" bIns="0">
            <a:no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Click to edit Master text styles</a:t>
            </a:r>
          </a:p>
        </p:txBody>
      </p:sp>
      <p:sp>
        <p:nvSpPr>
          <p:cNvPr id="30" name="Content Placeholder 2"/>
          <p:cNvSpPr>
            <a:spLocks noGrp="1"/>
          </p:cNvSpPr>
          <p:nvPr>
            <p:ph idx="19" hasCustomPrompt="1"/>
          </p:nvPr>
        </p:nvSpPr>
        <p:spPr>
          <a:xfrm>
            <a:off x="4801647" y="3218163"/>
            <a:ext cx="2588705" cy="495389"/>
          </a:xfrm>
        </p:spPr>
        <p:txBody>
          <a:bodyPr lIns="0" tIns="0" rIns="0" bIns="0" anchor="ctr">
            <a:noAutofit/>
          </a:bodyPr>
          <a:lstStyle>
            <a:lvl1pPr marL="0" indent="0" algn="ctr">
              <a:buNone/>
              <a:defRPr sz="1600" b="1" cap="all" baseline="0">
                <a:solidFill>
                  <a:srgbClr val="0D1D5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Executive 01</a:t>
            </a:r>
          </a:p>
        </p:txBody>
      </p:sp>
      <p:sp>
        <p:nvSpPr>
          <p:cNvPr id="31" name="Content Placeholder 2"/>
          <p:cNvSpPr>
            <a:spLocks noGrp="1"/>
          </p:cNvSpPr>
          <p:nvPr>
            <p:ph idx="20"/>
          </p:nvPr>
        </p:nvSpPr>
        <p:spPr>
          <a:xfrm>
            <a:off x="8644804" y="3731201"/>
            <a:ext cx="2588705" cy="1749005"/>
          </a:xfrm>
        </p:spPr>
        <p:txBody>
          <a:bodyPr lIns="0" tIns="0" rIns="0" bIns="0">
            <a:no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Click to edit Master text styles</a:t>
            </a:r>
          </a:p>
        </p:txBody>
      </p:sp>
      <p:sp>
        <p:nvSpPr>
          <p:cNvPr id="32" name="Content Placeholder 2"/>
          <p:cNvSpPr>
            <a:spLocks noGrp="1"/>
          </p:cNvSpPr>
          <p:nvPr>
            <p:ph idx="21" hasCustomPrompt="1"/>
          </p:nvPr>
        </p:nvSpPr>
        <p:spPr>
          <a:xfrm>
            <a:off x="8644804" y="3218163"/>
            <a:ext cx="2588705" cy="495389"/>
          </a:xfrm>
        </p:spPr>
        <p:txBody>
          <a:bodyPr lIns="0" tIns="0" rIns="0" bIns="0" anchor="ctr">
            <a:noAutofit/>
          </a:bodyPr>
          <a:lstStyle>
            <a:lvl1pPr marL="0" indent="0" algn="ctr">
              <a:buNone/>
              <a:defRPr sz="1600" b="1" cap="all" baseline="0">
                <a:solidFill>
                  <a:srgbClr val="0D1D5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Executive 01</a:t>
            </a:r>
          </a:p>
        </p:txBody>
      </p:sp>
    </p:spTree>
    <p:extLst>
      <p:ext uri="{BB962C8B-B14F-4D97-AF65-F5344CB8AC3E}">
        <p14:creationId xmlns:p14="http://schemas.microsoft.com/office/powerpoint/2010/main" val="85463739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Title and Content 03">
    <p:spTree>
      <p:nvGrpSpPr>
        <p:cNvPr id="1" name=""/>
        <p:cNvGrpSpPr/>
        <p:nvPr/>
      </p:nvGrpSpPr>
      <p:grpSpPr>
        <a:xfrm>
          <a:off x="0" y="0"/>
          <a:ext cx="0" cy="0"/>
          <a:chOff x="0" y="0"/>
          <a:chExt cx="0" cy="0"/>
        </a:xfrm>
      </p:grpSpPr>
      <p:sp>
        <p:nvSpPr>
          <p:cNvPr id="19" name="Rectangle 18"/>
          <p:cNvSpPr/>
          <p:nvPr userDrawn="1"/>
        </p:nvSpPr>
        <p:spPr>
          <a:xfrm>
            <a:off x="8308181" y="1630018"/>
            <a:ext cx="3883819" cy="437321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Oval 21"/>
          <p:cNvSpPr>
            <a:spLocks noChangeAspect="1"/>
          </p:cNvSpPr>
          <p:nvPr userDrawn="1"/>
        </p:nvSpPr>
        <p:spPr>
          <a:xfrm>
            <a:off x="9833702" y="1823757"/>
            <a:ext cx="832104" cy="832104"/>
          </a:xfrm>
          <a:prstGeom prst="ellipse">
            <a:avLst/>
          </a:prstGeom>
          <a:solidFill>
            <a:srgbClr val="FFCC66"/>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rgbClr val="996633"/>
              </a:solidFill>
            </a:endParaRPr>
          </a:p>
        </p:txBody>
      </p:sp>
      <p:sp>
        <p:nvSpPr>
          <p:cNvPr id="23" name="Picture Placeholder 11"/>
          <p:cNvSpPr>
            <a:spLocks noGrp="1"/>
          </p:cNvSpPr>
          <p:nvPr>
            <p:ph type="pic" sz="quarter" idx="19" hasCustomPrompt="1"/>
          </p:nvPr>
        </p:nvSpPr>
        <p:spPr>
          <a:xfrm>
            <a:off x="9998318" y="1988373"/>
            <a:ext cx="502873" cy="502873"/>
          </a:xfrm>
          <a:prstGeom prst="rect">
            <a:avLst/>
          </a:prstGeom>
          <a:noFill/>
        </p:spPr>
        <p:txBody>
          <a:bodyPr lIns="0" rIns="0" anchor="ctr">
            <a:noAutofit/>
          </a:bodyPr>
          <a:lstStyle>
            <a:lvl1pPr marL="0" indent="0" algn="ctr">
              <a:buNone/>
              <a:defRPr sz="1100">
                <a:solidFill>
                  <a:srgbClr val="996633"/>
                </a:solidFill>
              </a:defRPr>
            </a:lvl1pPr>
          </a:lstStyle>
          <a:p>
            <a:r>
              <a:rPr lang="en-US" noProof="0" dirty="0"/>
              <a:t>icon</a:t>
            </a:r>
          </a:p>
        </p:txBody>
      </p:sp>
      <p:sp>
        <p:nvSpPr>
          <p:cNvPr id="9" name="Rectangle 8"/>
          <p:cNvSpPr/>
          <p:nvPr userDrawn="1"/>
        </p:nvSpPr>
        <p:spPr>
          <a:xfrm>
            <a:off x="0" y="1630018"/>
            <a:ext cx="3883819" cy="437321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Oval 3"/>
          <p:cNvSpPr>
            <a:spLocks noChangeAspect="1"/>
          </p:cNvSpPr>
          <p:nvPr userDrawn="1"/>
        </p:nvSpPr>
        <p:spPr>
          <a:xfrm>
            <a:off x="1526011" y="1823757"/>
            <a:ext cx="832104" cy="832104"/>
          </a:xfrm>
          <a:prstGeom prst="ellipse">
            <a:avLst/>
          </a:prstGeom>
          <a:solidFill>
            <a:srgbClr val="FFCC66"/>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rgbClr val="996633"/>
              </a:solidFill>
            </a:endParaRPr>
          </a:p>
        </p:txBody>
      </p:sp>
      <p:sp>
        <p:nvSpPr>
          <p:cNvPr id="2" name="Title 1"/>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p>
        </p:txBody>
      </p:sp>
      <p:sp>
        <p:nvSpPr>
          <p:cNvPr id="3" name="Content Placeholder 2"/>
          <p:cNvSpPr>
            <a:spLocks noGrp="1"/>
          </p:cNvSpPr>
          <p:nvPr>
            <p:ph idx="1"/>
          </p:nvPr>
        </p:nvSpPr>
        <p:spPr>
          <a:xfrm>
            <a:off x="219126" y="3207024"/>
            <a:ext cx="3445566" cy="2504663"/>
          </a:xfrm>
        </p:spPr>
        <p:txBody>
          <a:bodyPr lIns="0" tIns="0" rIns="0" bIns="0">
            <a:norm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6" name="Picture Placeholder 5"/>
          <p:cNvSpPr>
            <a:spLocks noGrp="1"/>
          </p:cNvSpPr>
          <p:nvPr>
            <p:ph type="pic" sz="quarter" idx="13"/>
          </p:nvPr>
        </p:nvSpPr>
        <p:spPr>
          <a:xfrm>
            <a:off x="3883819" y="1630018"/>
            <a:ext cx="4424362" cy="4373217"/>
          </a:xfrm>
          <a:solidFill>
            <a:schemeClr val="bg2">
              <a:lumMod val="90000"/>
            </a:schemeClr>
          </a:solidFill>
        </p:spPr>
        <p:txBody>
          <a:bodyPr anchor="ctr"/>
          <a:lstStyle>
            <a:lvl1pPr marL="0" indent="0" algn="ctr">
              <a:buNone/>
              <a:defRPr/>
            </a:lvl1pPr>
          </a:lstStyle>
          <a:p>
            <a:r>
              <a:rPr lang="en-US" noProof="0"/>
              <a:t>Click icon to add picture</a:t>
            </a:r>
            <a:endParaRPr lang="en-US" noProof="0" dirty="0"/>
          </a:p>
        </p:txBody>
      </p:sp>
      <p:sp>
        <p:nvSpPr>
          <p:cNvPr id="17" name="Content Placeholder 2"/>
          <p:cNvSpPr>
            <a:spLocks noGrp="1"/>
          </p:cNvSpPr>
          <p:nvPr>
            <p:ph idx="14"/>
          </p:nvPr>
        </p:nvSpPr>
        <p:spPr>
          <a:xfrm>
            <a:off x="8527490" y="3207024"/>
            <a:ext cx="3445200" cy="2504663"/>
          </a:xfrm>
        </p:spPr>
        <p:txBody>
          <a:bodyPr lIns="0" tIns="0" rIns="0" bIns="0">
            <a:norm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20" name="Content Placeholder 2"/>
          <p:cNvSpPr>
            <a:spLocks noGrp="1"/>
          </p:cNvSpPr>
          <p:nvPr>
            <p:ph idx="15"/>
          </p:nvPr>
        </p:nvSpPr>
        <p:spPr>
          <a:xfrm>
            <a:off x="219126" y="2711636"/>
            <a:ext cx="3445566" cy="495389"/>
          </a:xfrm>
        </p:spPr>
        <p:txBody>
          <a:bodyPr lIns="0" tIns="0" rIns="0" bIns="0" anchor="ctr">
            <a:noAutofit/>
          </a:bodyPr>
          <a:lstStyle>
            <a:lvl1pPr marL="0" indent="0" algn="ctr">
              <a:buNone/>
              <a:defRPr sz="1800" b="1" cap="all" baseline="0">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21" name="Content Placeholder 2"/>
          <p:cNvSpPr>
            <a:spLocks noGrp="1"/>
          </p:cNvSpPr>
          <p:nvPr>
            <p:ph idx="16"/>
          </p:nvPr>
        </p:nvSpPr>
        <p:spPr>
          <a:xfrm>
            <a:off x="8527124" y="2711636"/>
            <a:ext cx="3445566" cy="495389"/>
          </a:xfrm>
        </p:spPr>
        <p:txBody>
          <a:bodyPr lIns="0" tIns="0" rIns="0" bIns="0" anchor="ctr">
            <a:noAutofit/>
          </a:bodyPr>
          <a:lstStyle>
            <a:lvl1pPr marL="0" indent="0" algn="ctr">
              <a:buNone/>
              <a:defRPr sz="1800" b="1" cap="all" baseline="0">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12" name="Picture Placeholder 11"/>
          <p:cNvSpPr>
            <a:spLocks noGrp="1"/>
          </p:cNvSpPr>
          <p:nvPr>
            <p:ph type="pic" sz="quarter" idx="17" hasCustomPrompt="1"/>
          </p:nvPr>
        </p:nvSpPr>
        <p:spPr>
          <a:xfrm>
            <a:off x="1690627" y="1988373"/>
            <a:ext cx="502873" cy="502873"/>
          </a:xfrm>
          <a:prstGeom prst="rect">
            <a:avLst/>
          </a:prstGeom>
          <a:noFill/>
        </p:spPr>
        <p:txBody>
          <a:bodyPr lIns="0" rIns="0" anchor="ctr">
            <a:noAutofit/>
          </a:bodyPr>
          <a:lstStyle>
            <a:lvl1pPr marL="0" indent="0" algn="ctr">
              <a:buNone/>
              <a:defRPr sz="1100">
                <a:solidFill>
                  <a:srgbClr val="996633"/>
                </a:solidFill>
              </a:defRPr>
            </a:lvl1pPr>
          </a:lstStyle>
          <a:p>
            <a:r>
              <a:rPr lang="en-US" noProof="0" dirty="0"/>
              <a:t>icon</a:t>
            </a:r>
          </a:p>
        </p:txBody>
      </p:sp>
    </p:spTree>
    <p:extLst>
      <p:ext uri="{BB962C8B-B14F-4D97-AF65-F5344CB8AC3E}">
        <p14:creationId xmlns:p14="http://schemas.microsoft.com/office/powerpoint/2010/main" val="227267900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2_Team Slide">
    <p:spTree>
      <p:nvGrpSpPr>
        <p:cNvPr id="1" name=""/>
        <p:cNvGrpSpPr/>
        <p:nvPr/>
      </p:nvGrpSpPr>
      <p:grpSpPr>
        <a:xfrm>
          <a:off x="0" y="0"/>
          <a:ext cx="0" cy="0"/>
          <a:chOff x="0" y="0"/>
          <a:chExt cx="0" cy="0"/>
        </a:xfrm>
      </p:grpSpPr>
      <p:grpSp>
        <p:nvGrpSpPr>
          <p:cNvPr id="35" name="Group 34"/>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36" name="Freeform 5"/>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noProof="0" dirty="0"/>
            </a:p>
          </p:txBody>
        </p:sp>
        <p:sp>
          <p:nvSpPr>
            <p:cNvPr id="37" name="Freeform 6"/>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noProof="0" dirty="0"/>
            </a:p>
          </p:txBody>
        </p:sp>
        <p:sp>
          <p:nvSpPr>
            <p:cNvPr id="38" name="Freeform 7"/>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noProof="0" dirty="0"/>
            </a:p>
          </p:txBody>
        </p:sp>
      </p:grpSp>
      <p:sp>
        <p:nvSpPr>
          <p:cNvPr id="23" name="Oval 22"/>
          <p:cNvSpPr/>
          <p:nvPr userDrawn="1"/>
        </p:nvSpPr>
        <p:spPr>
          <a:xfrm>
            <a:off x="746782" y="1772783"/>
            <a:ext cx="1729332" cy="1729332"/>
          </a:xfrm>
          <a:prstGeom prst="ellipse">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p:cNvSpPr/>
          <p:nvPr userDrawn="1"/>
        </p:nvSpPr>
        <p:spPr>
          <a:xfrm>
            <a:off x="951210" y="1852526"/>
            <a:ext cx="1320476" cy="362088"/>
          </a:xfrm>
          <a:custGeom>
            <a:avLst/>
            <a:gdLst>
              <a:gd name="connsiteX0" fmla="*/ 660238 w 1320476"/>
              <a:gd name="connsiteY0" fmla="*/ 0 h 362088"/>
              <a:gd name="connsiteX1" fmla="*/ 1312051 w 1320476"/>
              <a:gd name="connsiteY1" fmla="*/ 346566 h 362088"/>
              <a:gd name="connsiteX2" fmla="*/ 1320476 w 1320476"/>
              <a:gd name="connsiteY2" fmla="*/ 362088 h 362088"/>
              <a:gd name="connsiteX3" fmla="*/ 0 w 1320476"/>
              <a:gd name="connsiteY3" fmla="*/ 362088 h 362088"/>
              <a:gd name="connsiteX4" fmla="*/ 8425 w 1320476"/>
              <a:gd name="connsiteY4" fmla="*/ 346566 h 362088"/>
              <a:gd name="connsiteX5" fmla="*/ 660238 w 1320476"/>
              <a:gd name="connsiteY5" fmla="*/ 0 h 36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0476" h="362088">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rgbClr val="FFCC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Title 1"/>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endParaRPr lang="en-US" noProof="0" dirty="0"/>
          </a:p>
        </p:txBody>
      </p:sp>
      <p:sp>
        <p:nvSpPr>
          <p:cNvPr id="3" name="Picture Placeholder 2"/>
          <p:cNvSpPr>
            <a:spLocks noGrp="1"/>
          </p:cNvSpPr>
          <p:nvPr>
            <p:ph type="pic" sz="quarter" idx="13"/>
          </p:nvPr>
        </p:nvSpPr>
        <p:spPr>
          <a:xfrm>
            <a:off x="896280" y="1922849"/>
            <a:ext cx="1430337" cy="1430337"/>
          </a:xfrm>
          <a:prstGeom prst="ellipse">
            <a:avLst/>
          </a:prstGeom>
          <a:solidFill>
            <a:schemeClr val="bg2"/>
          </a:solidFill>
        </p:spPr>
        <p:txBody>
          <a:bodyPr anchor="ctr">
            <a:normAutofit/>
          </a:bodyPr>
          <a:lstStyle>
            <a:lvl1pPr marL="0" indent="0" algn="ctr">
              <a:buNone/>
              <a:defRPr sz="2000"/>
            </a:lvl1pPr>
          </a:lstStyle>
          <a:p>
            <a:r>
              <a:rPr lang="en-US" noProof="0"/>
              <a:t>Click icon to add picture</a:t>
            </a:r>
            <a:endParaRPr lang="en-US" noProof="0" dirty="0"/>
          </a:p>
        </p:txBody>
      </p:sp>
      <p:sp>
        <p:nvSpPr>
          <p:cNvPr id="28" name="Content Placeholder 2"/>
          <p:cNvSpPr>
            <a:spLocks noGrp="1"/>
          </p:cNvSpPr>
          <p:nvPr>
            <p:ph idx="17" hasCustomPrompt="1"/>
          </p:nvPr>
        </p:nvSpPr>
        <p:spPr>
          <a:xfrm>
            <a:off x="746783" y="3613582"/>
            <a:ext cx="1729332" cy="495389"/>
          </a:xfrm>
        </p:spPr>
        <p:txBody>
          <a:bodyPr lIns="0" tIns="0" rIns="0" bIns="0" anchor="ctr">
            <a:noAutofit/>
          </a:bodyPr>
          <a:lstStyle>
            <a:lvl1pPr marL="0" indent="0" algn="ctr">
              <a:buNone/>
              <a:defRPr sz="1600" b="1" cap="all" baseline="0">
                <a:solidFill>
                  <a:srgbClr val="0D1D5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Executive 01</a:t>
            </a:r>
          </a:p>
        </p:txBody>
      </p:sp>
      <p:sp>
        <p:nvSpPr>
          <p:cNvPr id="39" name="Oval 38"/>
          <p:cNvSpPr/>
          <p:nvPr userDrawn="1"/>
        </p:nvSpPr>
        <p:spPr>
          <a:xfrm>
            <a:off x="3009641" y="1772783"/>
            <a:ext cx="1729332" cy="1729332"/>
          </a:xfrm>
          <a:prstGeom prst="ellipse">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0" name="Freeform: Shape 39"/>
          <p:cNvSpPr/>
          <p:nvPr userDrawn="1"/>
        </p:nvSpPr>
        <p:spPr>
          <a:xfrm>
            <a:off x="3214069" y="1852526"/>
            <a:ext cx="1320476" cy="362088"/>
          </a:xfrm>
          <a:custGeom>
            <a:avLst/>
            <a:gdLst>
              <a:gd name="connsiteX0" fmla="*/ 660238 w 1320476"/>
              <a:gd name="connsiteY0" fmla="*/ 0 h 362088"/>
              <a:gd name="connsiteX1" fmla="*/ 1312051 w 1320476"/>
              <a:gd name="connsiteY1" fmla="*/ 346566 h 362088"/>
              <a:gd name="connsiteX2" fmla="*/ 1320476 w 1320476"/>
              <a:gd name="connsiteY2" fmla="*/ 362088 h 362088"/>
              <a:gd name="connsiteX3" fmla="*/ 0 w 1320476"/>
              <a:gd name="connsiteY3" fmla="*/ 362088 h 362088"/>
              <a:gd name="connsiteX4" fmla="*/ 8425 w 1320476"/>
              <a:gd name="connsiteY4" fmla="*/ 346566 h 362088"/>
              <a:gd name="connsiteX5" fmla="*/ 660238 w 1320476"/>
              <a:gd name="connsiteY5" fmla="*/ 0 h 36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0476" h="362088">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rgbClr val="FFCC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1" name="Picture Placeholder 2"/>
          <p:cNvSpPr>
            <a:spLocks noGrp="1"/>
          </p:cNvSpPr>
          <p:nvPr>
            <p:ph type="pic" sz="quarter" idx="18"/>
          </p:nvPr>
        </p:nvSpPr>
        <p:spPr>
          <a:xfrm>
            <a:off x="3159139" y="1922849"/>
            <a:ext cx="1430337" cy="1430337"/>
          </a:xfrm>
          <a:prstGeom prst="ellipse">
            <a:avLst/>
          </a:prstGeom>
          <a:solidFill>
            <a:schemeClr val="bg2"/>
          </a:solidFill>
        </p:spPr>
        <p:txBody>
          <a:bodyPr anchor="ctr">
            <a:normAutofit/>
          </a:bodyPr>
          <a:lstStyle>
            <a:lvl1pPr marL="0" indent="0" algn="ctr">
              <a:buNone/>
              <a:defRPr sz="2000"/>
            </a:lvl1pPr>
          </a:lstStyle>
          <a:p>
            <a:r>
              <a:rPr lang="en-US" noProof="0"/>
              <a:t>Click icon to add picture</a:t>
            </a:r>
            <a:endParaRPr lang="en-US" noProof="0" dirty="0"/>
          </a:p>
        </p:txBody>
      </p:sp>
      <p:sp>
        <p:nvSpPr>
          <p:cNvPr id="42" name="Content Placeholder 2"/>
          <p:cNvSpPr>
            <a:spLocks noGrp="1"/>
          </p:cNvSpPr>
          <p:nvPr>
            <p:ph idx="19" hasCustomPrompt="1"/>
          </p:nvPr>
        </p:nvSpPr>
        <p:spPr>
          <a:xfrm>
            <a:off x="3009642" y="3613582"/>
            <a:ext cx="1729332" cy="495389"/>
          </a:xfrm>
        </p:spPr>
        <p:txBody>
          <a:bodyPr lIns="0" tIns="0" rIns="0" bIns="0" anchor="ctr">
            <a:noAutofit/>
          </a:bodyPr>
          <a:lstStyle>
            <a:lvl1pPr marL="0" indent="0" algn="ctr">
              <a:buNone/>
              <a:defRPr sz="1600" b="1" cap="all" baseline="0">
                <a:solidFill>
                  <a:srgbClr val="0D1D5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Executive 01</a:t>
            </a:r>
          </a:p>
        </p:txBody>
      </p:sp>
      <p:sp>
        <p:nvSpPr>
          <p:cNvPr id="43" name="Oval 42"/>
          <p:cNvSpPr/>
          <p:nvPr userDrawn="1"/>
        </p:nvSpPr>
        <p:spPr>
          <a:xfrm>
            <a:off x="5272504" y="1772783"/>
            <a:ext cx="1729332" cy="1729332"/>
          </a:xfrm>
          <a:prstGeom prst="ellipse">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4" name="Freeform: Shape 43"/>
          <p:cNvSpPr/>
          <p:nvPr userDrawn="1"/>
        </p:nvSpPr>
        <p:spPr>
          <a:xfrm>
            <a:off x="5476932" y="1852526"/>
            <a:ext cx="1320476" cy="362088"/>
          </a:xfrm>
          <a:custGeom>
            <a:avLst/>
            <a:gdLst>
              <a:gd name="connsiteX0" fmla="*/ 660238 w 1320476"/>
              <a:gd name="connsiteY0" fmla="*/ 0 h 362088"/>
              <a:gd name="connsiteX1" fmla="*/ 1312051 w 1320476"/>
              <a:gd name="connsiteY1" fmla="*/ 346566 h 362088"/>
              <a:gd name="connsiteX2" fmla="*/ 1320476 w 1320476"/>
              <a:gd name="connsiteY2" fmla="*/ 362088 h 362088"/>
              <a:gd name="connsiteX3" fmla="*/ 0 w 1320476"/>
              <a:gd name="connsiteY3" fmla="*/ 362088 h 362088"/>
              <a:gd name="connsiteX4" fmla="*/ 8425 w 1320476"/>
              <a:gd name="connsiteY4" fmla="*/ 346566 h 362088"/>
              <a:gd name="connsiteX5" fmla="*/ 660238 w 1320476"/>
              <a:gd name="connsiteY5" fmla="*/ 0 h 36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0476" h="362088">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rgbClr val="FFCC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5" name="Picture Placeholder 2"/>
          <p:cNvSpPr>
            <a:spLocks noGrp="1"/>
          </p:cNvSpPr>
          <p:nvPr>
            <p:ph type="pic" sz="quarter" idx="20"/>
          </p:nvPr>
        </p:nvSpPr>
        <p:spPr>
          <a:xfrm>
            <a:off x="5422002" y="1922849"/>
            <a:ext cx="1430337" cy="1430337"/>
          </a:xfrm>
          <a:prstGeom prst="ellipse">
            <a:avLst/>
          </a:prstGeom>
          <a:solidFill>
            <a:schemeClr val="bg2"/>
          </a:solidFill>
        </p:spPr>
        <p:txBody>
          <a:bodyPr anchor="ctr">
            <a:normAutofit/>
          </a:bodyPr>
          <a:lstStyle>
            <a:lvl1pPr marL="0" indent="0" algn="ctr">
              <a:buNone/>
              <a:defRPr sz="2000"/>
            </a:lvl1pPr>
          </a:lstStyle>
          <a:p>
            <a:r>
              <a:rPr lang="en-US" noProof="0"/>
              <a:t>Click icon to add picture</a:t>
            </a:r>
            <a:endParaRPr lang="en-US" noProof="0" dirty="0"/>
          </a:p>
        </p:txBody>
      </p:sp>
      <p:sp>
        <p:nvSpPr>
          <p:cNvPr id="46" name="Content Placeholder 2"/>
          <p:cNvSpPr>
            <a:spLocks noGrp="1"/>
          </p:cNvSpPr>
          <p:nvPr>
            <p:ph idx="21" hasCustomPrompt="1"/>
          </p:nvPr>
        </p:nvSpPr>
        <p:spPr>
          <a:xfrm>
            <a:off x="5272505" y="3613582"/>
            <a:ext cx="1729332" cy="495389"/>
          </a:xfrm>
        </p:spPr>
        <p:txBody>
          <a:bodyPr lIns="0" tIns="0" rIns="0" bIns="0" anchor="ctr">
            <a:noAutofit/>
          </a:bodyPr>
          <a:lstStyle>
            <a:lvl1pPr marL="0" indent="0" algn="ctr">
              <a:buNone/>
              <a:defRPr sz="1600" b="1" cap="all" baseline="0">
                <a:solidFill>
                  <a:srgbClr val="0D1D5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Executive 01</a:t>
            </a:r>
          </a:p>
        </p:txBody>
      </p:sp>
      <p:sp>
        <p:nvSpPr>
          <p:cNvPr id="47" name="Oval 46"/>
          <p:cNvSpPr/>
          <p:nvPr userDrawn="1"/>
        </p:nvSpPr>
        <p:spPr>
          <a:xfrm>
            <a:off x="7530317" y="1772783"/>
            <a:ext cx="1729332" cy="1729332"/>
          </a:xfrm>
          <a:prstGeom prst="ellipse">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8" name="Freeform: Shape 47"/>
          <p:cNvSpPr/>
          <p:nvPr userDrawn="1"/>
        </p:nvSpPr>
        <p:spPr>
          <a:xfrm>
            <a:off x="7734745" y="1852526"/>
            <a:ext cx="1320476" cy="362088"/>
          </a:xfrm>
          <a:custGeom>
            <a:avLst/>
            <a:gdLst>
              <a:gd name="connsiteX0" fmla="*/ 660238 w 1320476"/>
              <a:gd name="connsiteY0" fmla="*/ 0 h 362088"/>
              <a:gd name="connsiteX1" fmla="*/ 1312051 w 1320476"/>
              <a:gd name="connsiteY1" fmla="*/ 346566 h 362088"/>
              <a:gd name="connsiteX2" fmla="*/ 1320476 w 1320476"/>
              <a:gd name="connsiteY2" fmla="*/ 362088 h 362088"/>
              <a:gd name="connsiteX3" fmla="*/ 0 w 1320476"/>
              <a:gd name="connsiteY3" fmla="*/ 362088 h 362088"/>
              <a:gd name="connsiteX4" fmla="*/ 8425 w 1320476"/>
              <a:gd name="connsiteY4" fmla="*/ 346566 h 362088"/>
              <a:gd name="connsiteX5" fmla="*/ 660238 w 1320476"/>
              <a:gd name="connsiteY5" fmla="*/ 0 h 36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0476" h="362088">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rgbClr val="FFCC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9" name="Picture Placeholder 2"/>
          <p:cNvSpPr>
            <a:spLocks noGrp="1"/>
          </p:cNvSpPr>
          <p:nvPr>
            <p:ph type="pic" sz="quarter" idx="22"/>
          </p:nvPr>
        </p:nvSpPr>
        <p:spPr>
          <a:xfrm>
            <a:off x="7679815" y="1922849"/>
            <a:ext cx="1430337" cy="1430337"/>
          </a:xfrm>
          <a:prstGeom prst="ellipse">
            <a:avLst/>
          </a:prstGeom>
          <a:solidFill>
            <a:schemeClr val="bg2"/>
          </a:solidFill>
        </p:spPr>
        <p:txBody>
          <a:bodyPr anchor="ctr">
            <a:normAutofit/>
          </a:bodyPr>
          <a:lstStyle>
            <a:lvl1pPr marL="0" indent="0" algn="ctr">
              <a:buNone/>
              <a:defRPr sz="2000"/>
            </a:lvl1pPr>
          </a:lstStyle>
          <a:p>
            <a:r>
              <a:rPr lang="en-US" noProof="0"/>
              <a:t>Click icon to add picture</a:t>
            </a:r>
            <a:endParaRPr lang="en-US" noProof="0" dirty="0"/>
          </a:p>
        </p:txBody>
      </p:sp>
      <p:sp>
        <p:nvSpPr>
          <p:cNvPr id="50" name="Content Placeholder 2"/>
          <p:cNvSpPr>
            <a:spLocks noGrp="1"/>
          </p:cNvSpPr>
          <p:nvPr>
            <p:ph idx="23" hasCustomPrompt="1"/>
          </p:nvPr>
        </p:nvSpPr>
        <p:spPr>
          <a:xfrm>
            <a:off x="7530318" y="3613582"/>
            <a:ext cx="1729332" cy="495389"/>
          </a:xfrm>
        </p:spPr>
        <p:txBody>
          <a:bodyPr lIns="0" tIns="0" rIns="0" bIns="0" anchor="ctr">
            <a:noAutofit/>
          </a:bodyPr>
          <a:lstStyle>
            <a:lvl1pPr marL="0" indent="0" algn="ctr">
              <a:buNone/>
              <a:defRPr sz="1600" b="1" cap="all" baseline="0">
                <a:solidFill>
                  <a:srgbClr val="0D1D5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Executive 01</a:t>
            </a:r>
          </a:p>
        </p:txBody>
      </p:sp>
      <p:sp>
        <p:nvSpPr>
          <p:cNvPr id="51" name="Oval 50"/>
          <p:cNvSpPr/>
          <p:nvPr userDrawn="1"/>
        </p:nvSpPr>
        <p:spPr>
          <a:xfrm>
            <a:off x="9789229" y="1772783"/>
            <a:ext cx="1729332" cy="1729332"/>
          </a:xfrm>
          <a:prstGeom prst="ellipse">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2" name="Freeform: Shape 51"/>
          <p:cNvSpPr/>
          <p:nvPr userDrawn="1"/>
        </p:nvSpPr>
        <p:spPr>
          <a:xfrm>
            <a:off x="9993657" y="1852526"/>
            <a:ext cx="1320476" cy="362088"/>
          </a:xfrm>
          <a:custGeom>
            <a:avLst/>
            <a:gdLst>
              <a:gd name="connsiteX0" fmla="*/ 660238 w 1320476"/>
              <a:gd name="connsiteY0" fmla="*/ 0 h 362088"/>
              <a:gd name="connsiteX1" fmla="*/ 1312051 w 1320476"/>
              <a:gd name="connsiteY1" fmla="*/ 346566 h 362088"/>
              <a:gd name="connsiteX2" fmla="*/ 1320476 w 1320476"/>
              <a:gd name="connsiteY2" fmla="*/ 362088 h 362088"/>
              <a:gd name="connsiteX3" fmla="*/ 0 w 1320476"/>
              <a:gd name="connsiteY3" fmla="*/ 362088 h 362088"/>
              <a:gd name="connsiteX4" fmla="*/ 8425 w 1320476"/>
              <a:gd name="connsiteY4" fmla="*/ 346566 h 362088"/>
              <a:gd name="connsiteX5" fmla="*/ 660238 w 1320476"/>
              <a:gd name="connsiteY5" fmla="*/ 0 h 36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0476" h="362088">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rgbClr val="FFCC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3" name="Picture Placeholder 2"/>
          <p:cNvSpPr>
            <a:spLocks noGrp="1"/>
          </p:cNvSpPr>
          <p:nvPr>
            <p:ph type="pic" sz="quarter" idx="24"/>
          </p:nvPr>
        </p:nvSpPr>
        <p:spPr>
          <a:xfrm>
            <a:off x="9938727" y="1922849"/>
            <a:ext cx="1430337" cy="1430337"/>
          </a:xfrm>
          <a:prstGeom prst="ellipse">
            <a:avLst/>
          </a:prstGeom>
          <a:solidFill>
            <a:schemeClr val="bg2"/>
          </a:solidFill>
        </p:spPr>
        <p:txBody>
          <a:bodyPr anchor="ctr">
            <a:normAutofit/>
          </a:bodyPr>
          <a:lstStyle>
            <a:lvl1pPr marL="0" indent="0" algn="ctr">
              <a:buNone/>
              <a:defRPr sz="2000"/>
            </a:lvl1pPr>
          </a:lstStyle>
          <a:p>
            <a:r>
              <a:rPr lang="en-US" noProof="0"/>
              <a:t>Click icon to add picture</a:t>
            </a:r>
            <a:endParaRPr lang="en-US" noProof="0" dirty="0"/>
          </a:p>
        </p:txBody>
      </p:sp>
      <p:sp>
        <p:nvSpPr>
          <p:cNvPr id="54" name="Content Placeholder 2"/>
          <p:cNvSpPr>
            <a:spLocks noGrp="1"/>
          </p:cNvSpPr>
          <p:nvPr>
            <p:ph idx="25" hasCustomPrompt="1"/>
          </p:nvPr>
        </p:nvSpPr>
        <p:spPr>
          <a:xfrm>
            <a:off x="9789230" y="3613582"/>
            <a:ext cx="1729332" cy="495389"/>
          </a:xfrm>
        </p:spPr>
        <p:txBody>
          <a:bodyPr lIns="0" tIns="0" rIns="0" bIns="0" anchor="ctr">
            <a:noAutofit/>
          </a:bodyPr>
          <a:lstStyle>
            <a:lvl1pPr marL="0" indent="0" algn="ctr">
              <a:buNone/>
              <a:defRPr sz="1600" b="1" cap="all" baseline="0">
                <a:solidFill>
                  <a:srgbClr val="0D1D5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Executive 01</a:t>
            </a:r>
          </a:p>
        </p:txBody>
      </p:sp>
    </p:spTree>
    <p:extLst>
      <p:ext uri="{BB962C8B-B14F-4D97-AF65-F5344CB8AC3E}">
        <p14:creationId xmlns:p14="http://schemas.microsoft.com/office/powerpoint/2010/main" val="9269680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p:cNvSpPr>
            <a:spLocks noGrp="1"/>
          </p:cNvSpPr>
          <p:nvPr>
            <p:ph type="title"/>
          </p:nvPr>
        </p:nvSpPr>
        <p:spPr>
          <a:xfrm>
            <a:off x="831850" y="1709738"/>
            <a:ext cx="10515600" cy="2852737"/>
          </a:xfrm>
        </p:spPr>
        <p:txBody>
          <a:bodyPr anchor="b"/>
          <a:lstStyle>
            <a:lvl1pPr>
              <a:defRPr sz="6000"/>
            </a:lvl1pPr>
          </a:lstStyle>
          <a:p>
            <a:r>
              <a:rPr lang="zh-TW" altLang="en-US"/>
              <a:t>按一下以編輯母片標題樣式</a:t>
            </a:r>
            <a:endParaRPr lang="zh-HK" altLang="en-US"/>
          </a:p>
        </p:txBody>
      </p:sp>
      <p:sp>
        <p:nvSpPr>
          <p:cNvPr id="3" name="文字版面配置區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按一下以編輯母片文字樣式</a:t>
            </a:r>
          </a:p>
        </p:txBody>
      </p:sp>
      <p:sp>
        <p:nvSpPr>
          <p:cNvPr id="4" name="日期版面配置區 3"/>
          <p:cNvSpPr>
            <a:spLocks noGrp="1"/>
          </p:cNvSpPr>
          <p:nvPr>
            <p:ph type="dt" sz="half" idx="10"/>
          </p:nvPr>
        </p:nvSpPr>
        <p:spPr/>
        <p:txBody>
          <a:bodyPr/>
          <a:lstStyle/>
          <a:p>
            <a:fld id="{C3022BD0-21B2-4055-8FDF-A82922B3A4F5}" type="datetimeFigureOut">
              <a:rPr lang="zh-HK" altLang="en-US" smtClean="0"/>
              <a:t>30/7/2024</a:t>
            </a:fld>
            <a:endParaRPr lang="zh-HK" altLang="en-US"/>
          </a:p>
        </p:txBody>
      </p:sp>
      <p:sp>
        <p:nvSpPr>
          <p:cNvPr id="5" name="頁尾版面配置區 4"/>
          <p:cNvSpPr>
            <a:spLocks noGrp="1"/>
          </p:cNvSpPr>
          <p:nvPr>
            <p:ph type="ftr" sz="quarter" idx="11"/>
          </p:nvPr>
        </p:nvSpPr>
        <p:spPr/>
        <p:txBody>
          <a:bodyPr/>
          <a:lstStyle/>
          <a:p>
            <a:endParaRPr lang="zh-HK" altLang="en-US"/>
          </a:p>
        </p:txBody>
      </p:sp>
      <p:sp>
        <p:nvSpPr>
          <p:cNvPr id="6" name="投影片編號版面配置區 5"/>
          <p:cNvSpPr>
            <a:spLocks noGrp="1"/>
          </p:cNvSpPr>
          <p:nvPr>
            <p:ph type="sldNum" sz="quarter" idx="12"/>
          </p:nvPr>
        </p:nvSpPr>
        <p:spPr/>
        <p:txBody>
          <a:bodyPr/>
          <a:lstStyle/>
          <a:p>
            <a:fld id="{C7E87198-4409-47F2-8AE4-C8F1EFD4567C}" type="slidenum">
              <a:rPr lang="zh-HK" altLang="en-US" smtClean="0"/>
              <a:t>‹#›</a:t>
            </a:fld>
            <a:endParaRPr lang="zh-HK" altLang="en-US"/>
          </a:p>
        </p:txBody>
      </p:sp>
      <p:pic>
        <p:nvPicPr>
          <p:cNvPr id="11" name="Picture 10"/>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6347222"/>
            <a:ext cx="12192000" cy="510778"/>
          </a:xfrm>
          <a:prstGeom prst="rect">
            <a:avLst/>
          </a:prstGeom>
          <a:solidFill>
            <a:srgbClr val="A02337"/>
          </a:solidFill>
        </p:spPr>
      </p:pic>
      <p:pic>
        <p:nvPicPr>
          <p:cNvPr id="12" name="Picture 11"/>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595059" y="6419723"/>
            <a:ext cx="355681" cy="355681"/>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endParaRPr lang="zh-HK" altLang="en-US"/>
          </a:p>
        </p:txBody>
      </p:sp>
      <p:sp>
        <p:nvSpPr>
          <p:cNvPr id="3" name="內容版面配置區 2"/>
          <p:cNvSpPr>
            <a:spLocks noGrp="1"/>
          </p:cNvSpPr>
          <p:nvPr>
            <p:ph sz="half" idx="1"/>
          </p:nvPr>
        </p:nvSpPr>
        <p:spPr>
          <a:xfrm>
            <a:off x="838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zh-HK" altLang="en-US"/>
          </a:p>
        </p:txBody>
      </p:sp>
      <p:sp>
        <p:nvSpPr>
          <p:cNvPr id="4" name="內容版面配置區 3"/>
          <p:cNvSpPr>
            <a:spLocks noGrp="1"/>
          </p:cNvSpPr>
          <p:nvPr>
            <p:ph sz="half" idx="2"/>
          </p:nvPr>
        </p:nvSpPr>
        <p:spPr>
          <a:xfrm>
            <a:off x="6172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zh-HK" altLang="en-US"/>
          </a:p>
        </p:txBody>
      </p:sp>
      <p:sp>
        <p:nvSpPr>
          <p:cNvPr id="5" name="日期版面配置區 4"/>
          <p:cNvSpPr>
            <a:spLocks noGrp="1"/>
          </p:cNvSpPr>
          <p:nvPr>
            <p:ph type="dt" sz="half" idx="10"/>
          </p:nvPr>
        </p:nvSpPr>
        <p:spPr/>
        <p:txBody>
          <a:bodyPr/>
          <a:lstStyle/>
          <a:p>
            <a:fld id="{C3022BD0-21B2-4055-8FDF-A82922B3A4F5}" type="datetimeFigureOut">
              <a:rPr lang="zh-HK" altLang="en-US" smtClean="0"/>
              <a:t>30/7/2024</a:t>
            </a:fld>
            <a:endParaRPr lang="zh-HK" altLang="en-US"/>
          </a:p>
        </p:txBody>
      </p:sp>
      <p:sp>
        <p:nvSpPr>
          <p:cNvPr id="6" name="頁尾版面配置區 5"/>
          <p:cNvSpPr>
            <a:spLocks noGrp="1"/>
          </p:cNvSpPr>
          <p:nvPr>
            <p:ph type="ftr" sz="quarter" idx="11"/>
          </p:nvPr>
        </p:nvSpPr>
        <p:spPr/>
        <p:txBody>
          <a:bodyPr/>
          <a:lstStyle/>
          <a:p>
            <a:endParaRPr lang="zh-HK" altLang="en-US"/>
          </a:p>
        </p:txBody>
      </p:sp>
      <p:sp>
        <p:nvSpPr>
          <p:cNvPr id="7" name="投影片編號版面配置區 6"/>
          <p:cNvSpPr>
            <a:spLocks noGrp="1"/>
          </p:cNvSpPr>
          <p:nvPr>
            <p:ph type="sldNum" sz="quarter" idx="12"/>
          </p:nvPr>
        </p:nvSpPr>
        <p:spPr/>
        <p:txBody>
          <a:bodyPr/>
          <a:lstStyle/>
          <a:p>
            <a:fld id="{C7E87198-4409-47F2-8AE4-C8F1EFD4567C}" type="slidenum">
              <a:rPr lang="zh-HK" altLang="en-US" smtClean="0"/>
              <a:t>‹#›</a:t>
            </a:fld>
            <a:endParaRPr lang="zh-HK" altLang="en-US"/>
          </a:p>
        </p:txBody>
      </p:sp>
      <p:pic>
        <p:nvPicPr>
          <p:cNvPr id="10" name="Picture 9"/>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6347222"/>
            <a:ext cx="12192000" cy="510778"/>
          </a:xfrm>
          <a:prstGeom prst="rect">
            <a:avLst/>
          </a:prstGeom>
          <a:solidFill>
            <a:srgbClr val="A02337"/>
          </a:solidFill>
        </p:spPr>
      </p:pic>
      <p:pic>
        <p:nvPicPr>
          <p:cNvPr id="11" name="Picture 10"/>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595059" y="6419723"/>
            <a:ext cx="355681" cy="355681"/>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p:cNvSpPr>
            <a:spLocks noGrp="1"/>
          </p:cNvSpPr>
          <p:nvPr>
            <p:ph type="title"/>
          </p:nvPr>
        </p:nvSpPr>
        <p:spPr>
          <a:xfrm>
            <a:off x="839788" y="365125"/>
            <a:ext cx="10515600" cy="1325563"/>
          </a:xfrm>
        </p:spPr>
        <p:txBody>
          <a:bodyPr/>
          <a:lstStyle/>
          <a:p>
            <a:r>
              <a:rPr lang="zh-TW" altLang="en-US"/>
              <a:t>按一下以編輯母片標題樣式</a:t>
            </a:r>
            <a:endParaRPr lang="zh-HK" altLang="en-US"/>
          </a:p>
        </p:txBody>
      </p:sp>
      <p:sp>
        <p:nvSpPr>
          <p:cNvPr id="3" name="文字版面配置區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p:cNvSpPr>
            <a:spLocks noGrp="1"/>
          </p:cNvSpPr>
          <p:nvPr>
            <p:ph sz="half" idx="2"/>
          </p:nvPr>
        </p:nvSpPr>
        <p:spPr>
          <a:xfrm>
            <a:off x="839788" y="2505075"/>
            <a:ext cx="5157787"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zh-HK" altLang="en-US"/>
          </a:p>
        </p:txBody>
      </p:sp>
      <p:sp>
        <p:nvSpPr>
          <p:cNvPr id="5" name="文字版面配置區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p:cNvSpPr>
            <a:spLocks noGrp="1"/>
          </p:cNvSpPr>
          <p:nvPr>
            <p:ph sz="quarter" idx="4"/>
          </p:nvPr>
        </p:nvSpPr>
        <p:spPr>
          <a:xfrm>
            <a:off x="6172200" y="2505075"/>
            <a:ext cx="5183188"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zh-HK" altLang="en-US"/>
          </a:p>
        </p:txBody>
      </p:sp>
      <p:sp>
        <p:nvSpPr>
          <p:cNvPr id="7" name="日期版面配置區 6"/>
          <p:cNvSpPr>
            <a:spLocks noGrp="1"/>
          </p:cNvSpPr>
          <p:nvPr>
            <p:ph type="dt" sz="half" idx="10"/>
          </p:nvPr>
        </p:nvSpPr>
        <p:spPr/>
        <p:txBody>
          <a:bodyPr/>
          <a:lstStyle/>
          <a:p>
            <a:fld id="{C3022BD0-21B2-4055-8FDF-A82922B3A4F5}" type="datetimeFigureOut">
              <a:rPr lang="zh-HK" altLang="en-US" smtClean="0"/>
              <a:t>30/7/2024</a:t>
            </a:fld>
            <a:endParaRPr lang="zh-HK" altLang="en-US"/>
          </a:p>
        </p:txBody>
      </p:sp>
      <p:sp>
        <p:nvSpPr>
          <p:cNvPr id="8" name="頁尾版面配置區 7"/>
          <p:cNvSpPr>
            <a:spLocks noGrp="1"/>
          </p:cNvSpPr>
          <p:nvPr>
            <p:ph type="ftr" sz="quarter" idx="11"/>
          </p:nvPr>
        </p:nvSpPr>
        <p:spPr/>
        <p:txBody>
          <a:bodyPr/>
          <a:lstStyle/>
          <a:p>
            <a:endParaRPr lang="zh-HK" altLang="en-US"/>
          </a:p>
        </p:txBody>
      </p:sp>
      <p:sp>
        <p:nvSpPr>
          <p:cNvPr id="9" name="投影片編號版面配置區 8"/>
          <p:cNvSpPr>
            <a:spLocks noGrp="1"/>
          </p:cNvSpPr>
          <p:nvPr>
            <p:ph type="sldNum" sz="quarter" idx="12"/>
          </p:nvPr>
        </p:nvSpPr>
        <p:spPr/>
        <p:txBody>
          <a:bodyPr/>
          <a:lstStyle/>
          <a:p>
            <a:fld id="{C7E87198-4409-47F2-8AE4-C8F1EFD4567C}" type="slidenum">
              <a:rPr lang="zh-HK" altLang="en-US" smtClean="0"/>
              <a:t>‹#›</a:t>
            </a:fld>
            <a:endParaRPr lang="zh-HK" altLang="en-US"/>
          </a:p>
        </p:txBody>
      </p:sp>
      <p:pic>
        <p:nvPicPr>
          <p:cNvPr id="14" name="Picture 13"/>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6347222"/>
            <a:ext cx="12192000" cy="510778"/>
          </a:xfrm>
          <a:prstGeom prst="rect">
            <a:avLst/>
          </a:prstGeom>
          <a:solidFill>
            <a:srgbClr val="A02337"/>
          </a:solidFill>
        </p:spPr>
      </p:pic>
      <p:pic>
        <p:nvPicPr>
          <p:cNvPr id="15" name="Picture 14"/>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595059" y="6419723"/>
            <a:ext cx="355681" cy="355681"/>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endParaRPr lang="zh-HK" altLang="en-US"/>
          </a:p>
        </p:txBody>
      </p:sp>
      <p:sp>
        <p:nvSpPr>
          <p:cNvPr id="3" name="日期版面配置區 2"/>
          <p:cNvSpPr>
            <a:spLocks noGrp="1"/>
          </p:cNvSpPr>
          <p:nvPr>
            <p:ph type="dt" sz="half" idx="10"/>
          </p:nvPr>
        </p:nvSpPr>
        <p:spPr/>
        <p:txBody>
          <a:bodyPr/>
          <a:lstStyle/>
          <a:p>
            <a:fld id="{C3022BD0-21B2-4055-8FDF-A82922B3A4F5}" type="datetimeFigureOut">
              <a:rPr lang="zh-HK" altLang="en-US" smtClean="0"/>
              <a:t>30/7/2024</a:t>
            </a:fld>
            <a:endParaRPr lang="zh-HK" altLang="en-US"/>
          </a:p>
        </p:txBody>
      </p:sp>
      <p:sp>
        <p:nvSpPr>
          <p:cNvPr id="4" name="頁尾版面配置區 3"/>
          <p:cNvSpPr>
            <a:spLocks noGrp="1"/>
          </p:cNvSpPr>
          <p:nvPr>
            <p:ph type="ftr" sz="quarter" idx="11"/>
          </p:nvPr>
        </p:nvSpPr>
        <p:spPr/>
        <p:txBody>
          <a:bodyPr/>
          <a:lstStyle/>
          <a:p>
            <a:endParaRPr lang="zh-HK" altLang="en-US"/>
          </a:p>
        </p:txBody>
      </p:sp>
      <p:sp>
        <p:nvSpPr>
          <p:cNvPr id="5" name="投影片編號版面配置區 4"/>
          <p:cNvSpPr>
            <a:spLocks noGrp="1"/>
          </p:cNvSpPr>
          <p:nvPr>
            <p:ph type="sldNum" sz="quarter" idx="12"/>
          </p:nvPr>
        </p:nvSpPr>
        <p:spPr/>
        <p:txBody>
          <a:bodyPr/>
          <a:lstStyle/>
          <a:p>
            <a:fld id="{C7E87198-4409-47F2-8AE4-C8F1EFD4567C}" type="slidenum">
              <a:rPr lang="zh-HK" altLang="en-US" smtClean="0"/>
              <a:t>‹#›</a:t>
            </a:fld>
            <a:endParaRPr lang="zh-HK" altLang="en-US"/>
          </a:p>
        </p:txBody>
      </p:sp>
      <p:pic>
        <p:nvPicPr>
          <p:cNvPr id="10" name="Picture 9"/>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6347222"/>
            <a:ext cx="12192000" cy="510778"/>
          </a:xfrm>
          <a:prstGeom prst="rect">
            <a:avLst/>
          </a:prstGeom>
          <a:solidFill>
            <a:srgbClr val="A02337"/>
          </a:solidFill>
        </p:spPr>
      </p:pic>
      <p:pic>
        <p:nvPicPr>
          <p:cNvPr id="11" name="Picture 10"/>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595059" y="6419723"/>
            <a:ext cx="355681" cy="355681"/>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p:cNvSpPr>
            <a:spLocks noGrp="1"/>
          </p:cNvSpPr>
          <p:nvPr>
            <p:ph type="dt" sz="half" idx="10"/>
          </p:nvPr>
        </p:nvSpPr>
        <p:spPr/>
        <p:txBody>
          <a:bodyPr/>
          <a:lstStyle/>
          <a:p>
            <a:fld id="{C3022BD0-21B2-4055-8FDF-A82922B3A4F5}" type="datetimeFigureOut">
              <a:rPr lang="zh-HK" altLang="en-US" smtClean="0"/>
              <a:t>30/7/2024</a:t>
            </a:fld>
            <a:endParaRPr lang="zh-HK" altLang="en-US"/>
          </a:p>
        </p:txBody>
      </p:sp>
      <p:sp>
        <p:nvSpPr>
          <p:cNvPr id="3" name="頁尾版面配置區 2"/>
          <p:cNvSpPr>
            <a:spLocks noGrp="1"/>
          </p:cNvSpPr>
          <p:nvPr>
            <p:ph type="ftr" sz="quarter" idx="11"/>
          </p:nvPr>
        </p:nvSpPr>
        <p:spPr/>
        <p:txBody>
          <a:bodyPr/>
          <a:lstStyle/>
          <a:p>
            <a:endParaRPr lang="zh-HK" altLang="en-US"/>
          </a:p>
        </p:txBody>
      </p:sp>
      <p:sp>
        <p:nvSpPr>
          <p:cNvPr id="4" name="投影片編號版面配置區 3"/>
          <p:cNvSpPr>
            <a:spLocks noGrp="1"/>
          </p:cNvSpPr>
          <p:nvPr>
            <p:ph type="sldNum" sz="quarter" idx="12"/>
          </p:nvPr>
        </p:nvSpPr>
        <p:spPr/>
        <p:txBody>
          <a:bodyPr/>
          <a:lstStyle/>
          <a:p>
            <a:fld id="{C7E87198-4409-47F2-8AE4-C8F1EFD4567C}" type="slidenum">
              <a:rPr lang="zh-HK" altLang="en-US" smtClean="0"/>
              <a:t>‹#›</a:t>
            </a:fld>
            <a:endParaRPr lang="zh-HK" altLang="en-US"/>
          </a:p>
        </p:txBody>
      </p:sp>
      <p:pic>
        <p:nvPicPr>
          <p:cNvPr id="9" name="Picture 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6347222"/>
            <a:ext cx="12192000" cy="510778"/>
          </a:xfrm>
          <a:prstGeom prst="rect">
            <a:avLst/>
          </a:prstGeom>
          <a:solidFill>
            <a:srgbClr val="A02337"/>
          </a:solidFill>
        </p:spPr>
      </p:pic>
      <p:pic>
        <p:nvPicPr>
          <p:cNvPr id="10" name="Picture 9"/>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595059" y="6419723"/>
            <a:ext cx="355681" cy="355681"/>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 name="標題 1"/>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endParaRPr lang="zh-HK" altLang="en-US"/>
          </a:p>
        </p:txBody>
      </p:sp>
      <p:sp>
        <p:nvSpPr>
          <p:cNvPr id="3" name="內容版面配置區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zh-HK" altLang="en-US"/>
          </a:p>
        </p:txBody>
      </p:sp>
      <p:sp>
        <p:nvSpPr>
          <p:cNvPr id="4" name="文字版面配置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p:cNvSpPr>
            <a:spLocks noGrp="1"/>
          </p:cNvSpPr>
          <p:nvPr>
            <p:ph type="dt" sz="half" idx="10"/>
          </p:nvPr>
        </p:nvSpPr>
        <p:spPr/>
        <p:txBody>
          <a:bodyPr/>
          <a:lstStyle/>
          <a:p>
            <a:fld id="{C3022BD0-21B2-4055-8FDF-A82922B3A4F5}" type="datetimeFigureOut">
              <a:rPr lang="zh-HK" altLang="en-US" smtClean="0"/>
              <a:t>30/7/2024</a:t>
            </a:fld>
            <a:endParaRPr lang="zh-HK" altLang="en-US"/>
          </a:p>
        </p:txBody>
      </p:sp>
      <p:sp>
        <p:nvSpPr>
          <p:cNvPr id="6" name="頁尾版面配置區 5"/>
          <p:cNvSpPr>
            <a:spLocks noGrp="1"/>
          </p:cNvSpPr>
          <p:nvPr>
            <p:ph type="ftr" sz="quarter" idx="11"/>
          </p:nvPr>
        </p:nvSpPr>
        <p:spPr/>
        <p:txBody>
          <a:bodyPr/>
          <a:lstStyle/>
          <a:p>
            <a:endParaRPr lang="zh-HK" altLang="en-US"/>
          </a:p>
        </p:txBody>
      </p:sp>
      <p:sp>
        <p:nvSpPr>
          <p:cNvPr id="7" name="投影片編號版面配置區 6"/>
          <p:cNvSpPr>
            <a:spLocks noGrp="1"/>
          </p:cNvSpPr>
          <p:nvPr>
            <p:ph type="sldNum" sz="quarter" idx="12"/>
          </p:nvPr>
        </p:nvSpPr>
        <p:spPr/>
        <p:txBody>
          <a:bodyPr/>
          <a:lstStyle/>
          <a:p>
            <a:fld id="{C7E87198-4409-47F2-8AE4-C8F1EFD4567C}" type="slidenum">
              <a:rPr lang="zh-HK" altLang="en-US" smtClean="0"/>
              <a:t>‹#›</a:t>
            </a:fld>
            <a:endParaRPr lang="zh-HK" altLang="en-US"/>
          </a:p>
        </p:txBody>
      </p:sp>
      <p:pic>
        <p:nvPicPr>
          <p:cNvPr id="12" name="Picture 1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6347222"/>
            <a:ext cx="12192000" cy="510778"/>
          </a:xfrm>
          <a:prstGeom prst="rect">
            <a:avLst/>
          </a:prstGeom>
          <a:solidFill>
            <a:srgbClr val="A02337"/>
          </a:solidFill>
        </p:spPr>
      </p:pic>
      <p:pic>
        <p:nvPicPr>
          <p:cNvPr id="13" name="Picture 12"/>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595059" y="6419723"/>
            <a:ext cx="355681" cy="355681"/>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2" name="標題 1"/>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endParaRPr lang="zh-HK" altLang="en-US"/>
          </a:p>
        </p:txBody>
      </p:sp>
      <p:sp>
        <p:nvSpPr>
          <p:cNvPr id="3" name="圖片版面配置區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HK" altLang="en-US"/>
          </a:p>
        </p:txBody>
      </p:sp>
      <p:sp>
        <p:nvSpPr>
          <p:cNvPr id="4" name="文字版面配置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p:cNvSpPr>
            <a:spLocks noGrp="1"/>
          </p:cNvSpPr>
          <p:nvPr>
            <p:ph type="dt" sz="half" idx="10"/>
          </p:nvPr>
        </p:nvSpPr>
        <p:spPr/>
        <p:txBody>
          <a:bodyPr/>
          <a:lstStyle/>
          <a:p>
            <a:fld id="{C3022BD0-21B2-4055-8FDF-A82922B3A4F5}" type="datetimeFigureOut">
              <a:rPr lang="zh-HK" altLang="en-US" smtClean="0"/>
              <a:t>30/7/2024</a:t>
            </a:fld>
            <a:endParaRPr lang="zh-HK" altLang="en-US"/>
          </a:p>
        </p:txBody>
      </p:sp>
      <p:sp>
        <p:nvSpPr>
          <p:cNvPr id="6" name="頁尾版面配置區 5"/>
          <p:cNvSpPr>
            <a:spLocks noGrp="1"/>
          </p:cNvSpPr>
          <p:nvPr>
            <p:ph type="ftr" sz="quarter" idx="11"/>
          </p:nvPr>
        </p:nvSpPr>
        <p:spPr/>
        <p:txBody>
          <a:bodyPr/>
          <a:lstStyle/>
          <a:p>
            <a:endParaRPr lang="zh-HK" altLang="en-US"/>
          </a:p>
        </p:txBody>
      </p:sp>
      <p:sp>
        <p:nvSpPr>
          <p:cNvPr id="7" name="投影片編號版面配置區 6"/>
          <p:cNvSpPr>
            <a:spLocks noGrp="1"/>
          </p:cNvSpPr>
          <p:nvPr>
            <p:ph type="sldNum" sz="quarter" idx="12"/>
          </p:nvPr>
        </p:nvSpPr>
        <p:spPr/>
        <p:txBody>
          <a:bodyPr/>
          <a:lstStyle/>
          <a:p>
            <a:fld id="{C7E87198-4409-47F2-8AE4-C8F1EFD4567C}" type="slidenum">
              <a:rPr lang="zh-HK" altLang="en-US" smtClean="0"/>
              <a:t>‹#›</a:t>
            </a:fld>
            <a:endParaRPr lang="zh-HK" altLang="en-US"/>
          </a:p>
        </p:txBody>
      </p:sp>
      <p:pic>
        <p:nvPicPr>
          <p:cNvPr id="12" name="Picture 1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6347222"/>
            <a:ext cx="12192000" cy="510778"/>
          </a:xfrm>
          <a:prstGeom prst="rect">
            <a:avLst/>
          </a:prstGeom>
          <a:solidFill>
            <a:srgbClr val="A02337"/>
          </a:solidFill>
        </p:spPr>
      </p:pic>
      <p:pic>
        <p:nvPicPr>
          <p:cNvPr id="13" name="Picture 12"/>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595059" y="6419723"/>
            <a:ext cx="355681" cy="355681"/>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a:t>按一下以編輯母片標題樣式</a:t>
            </a:r>
            <a:endParaRPr lang="zh-HK" altLang="en-US"/>
          </a:p>
        </p:txBody>
      </p:sp>
      <p:sp>
        <p:nvSpPr>
          <p:cNvPr id="3" name="文字版面配置區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zh-HK" altLang="en-US"/>
          </a:p>
        </p:txBody>
      </p:sp>
      <p:sp>
        <p:nvSpPr>
          <p:cNvPr id="4" name="日期版面配置區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3022BD0-21B2-4055-8FDF-A82922B3A4F5}" type="datetimeFigureOut">
              <a:rPr lang="zh-HK" altLang="en-US" smtClean="0"/>
              <a:t>30/7/2024</a:t>
            </a:fld>
            <a:endParaRPr lang="zh-HK" altLang="en-US"/>
          </a:p>
        </p:txBody>
      </p:sp>
      <p:sp>
        <p:nvSpPr>
          <p:cNvPr id="5" name="頁尾版面配置區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HK" altLang="en-US"/>
          </a:p>
        </p:txBody>
      </p:sp>
      <p:sp>
        <p:nvSpPr>
          <p:cNvPr id="6" name="投影片編號版面配置區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7E87198-4409-47F2-8AE4-C8F1EFD4567C}" type="slidenum">
              <a:rPr lang="zh-HK" altLang="en-US" smtClean="0"/>
              <a:t>‹#›</a:t>
            </a:fld>
            <a:endParaRPr lang="zh-HK"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H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jpeg"/></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jpeg"/><Relationship Id="rId4" Type="http://schemas.openxmlformats.org/officeDocument/2006/relationships/image" Target="../media/image31.png"/></Relationships>
</file>

<file path=ppt/slides/_rels/slide22.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slideLayout" Target="../slideLayouts/slideLayout2.xml"/><Relationship Id="rId1" Type="http://schemas.openxmlformats.org/officeDocument/2006/relationships/video" Target="https://www.youtube.com/embed/ioyZYN2lfy0?feature=oembed" TargetMode="External"/><Relationship Id="rId4" Type="http://schemas.openxmlformats.org/officeDocument/2006/relationships/hyperlink" Target="https://www.youtube.com/watch?v=5bemF2jdk9A"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anywhere.mapxus.com/" TargetMode="External"/><Relationship Id="rId2" Type="http://schemas.openxmlformats.org/officeDocument/2006/relationships/hyperlink" Target="https://maps.google.com/" TargetMode="Externa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hyperlink" Target="https://cse-test.mapxus.com/"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hyperlink" Target="https://anywhere.mapxus.com/building/tuenmuntownplazaphase2_hk_84c0b3?from=share"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38.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 Id="rId5" Type="http://schemas.openxmlformats.org/officeDocument/2006/relationships/image" Target="../media/image57.jpeg"/><Relationship Id="rId4" Type="http://schemas.openxmlformats.org/officeDocument/2006/relationships/image" Target="../media/image56.png"/></Relationships>
</file>

<file path=ppt/slides/_rels/slide41.xml.rels><?xml version="1.0" encoding="UTF-8" standalone="yes"?>
<Relationships xmlns="http://schemas.openxmlformats.org/package/2006/relationships"><Relationship Id="rId2" Type="http://schemas.openxmlformats.org/officeDocument/2006/relationships/image" Target="../media/image53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61.png"/><Relationship Id="rId4" Type="http://schemas.openxmlformats.org/officeDocument/2006/relationships/image" Target="../media/image60.png"/></Relationships>
</file>

<file path=ppt/slides/_rels/slide4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0" y="657333"/>
            <a:ext cx="13522567" cy="6549443"/>
            <a:chOff x="-1" y="1210034"/>
            <a:chExt cx="10136884" cy="4909640"/>
          </a:xfrm>
        </p:grpSpPr>
        <p:pic>
          <p:nvPicPr>
            <p:cNvPr id="6" name="Picture 5"/>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 y="1564587"/>
              <a:ext cx="9144001" cy="4290584"/>
            </a:xfrm>
            <a:prstGeom prst="rect">
              <a:avLst/>
            </a:prstGeom>
            <a:solidFill>
              <a:srgbClr val="A02337"/>
            </a:solidFill>
          </p:spPr>
        </p:pic>
        <p:pic>
          <p:nvPicPr>
            <p:cNvPr id="7" name="Picture 6"/>
            <p:cNvPicPr>
              <a:picLocks noChangeAspect="1"/>
            </p:cNvPicPr>
            <p:nvPr userDrawn="1"/>
          </p:nvPicPr>
          <p:blipFill>
            <a:blip r:embed="rId3">
              <a:alphaModFix amt="7000"/>
            </a:blip>
            <a:stretch>
              <a:fillRect/>
            </a:stretch>
          </p:blipFill>
          <p:spPr>
            <a:xfrm>
              <a:off x="5227243" y="1210034"/>
              <a:ext cx="4909640" cy="4909640"/>
            </a:xfrm>
            <a:prstGeom prst="rect">
              <a:avLst/>
            </a:prstGeom>
          </p:spPr>
        </p:pic>
      </p:grpSp>
      <p:sp>
        <p:nvSpPr>
          <p:cNvPr id="2" name="標題 1">
            <a:extLst>
              <a:ext uri="{FF2B5EF4-FFF2-40B4-BE49-F238E27FC236}">
                <a16:creationId xmlns:a16="http://schemas.microsoft.com/office/drawing/2014/main" id="{1BEE480D-55E4-E730-B796-64B25DE9A2ED}"/>
              </a:ext>
            </a:extLst>
          </p:cNvPr>
          <p:cNvSpPr>
            <a:spLocks noGrp="1"/>
          </p:cNvSpPr>
          <p:nvPr>
            <p:ph type="ctrTitle"/>
          </p:nvPr>
        </p:nvSpPr>
        <p:spPr/>
        <p:txBody>
          <a:bodyPr>
            <a:normAutofit/>
          </a:bodyPr>
          <a:lstStyle/>
          <a:p>
            <a:r>
              <a:rPr lang="en-US" altLang="zh-HK" dirty="0"/>
              <a:t>Seminar</a:t>
            </a:r>
            <a:r>
              <a:rPr lang="zh-TW" altLang="en-US" dirty="0"/>
              <a:t> </a:t>
            </a:r>
            <a:r>
              <a:rPr lang="en-US" altLang="zh-TW" dirty="0"/>
              <a:t>on</a:t>
            </a:r>
            <a:r>
              <a:rPr lang="zh-TW" altLang="en-US" dirty="0"/>
              <a:t> </a:t>
            </a:r>
            <a:r>
              <a:rPr lang="fr-FR" altLang="zh-HK" dirty="0"/>
              <a:t>AI &amp; Technology Innovation</a:t>
            </a:r>
            <a:endParaRPr lang="zh-HK" altLang="en-US" dirty="0"/>
          </a:p>
        </p:txBody>
      </p:sp>
      <p:sp>
        <p:nvSpPr>
          <p:cNvPr id="3" name="副標題 2">
            <a:extLst>
              <a:ext uri="{FF2B5EF4-FFF2-40B4-BE49-F238E27FC236}">
                <a16:creationId xmlns:a16="http://schemas.microsoft.com/office/drawing/2014/main" id="{8E90C3EA-C9A4-CD25-2080-D5C0D7ACDA80}"/>
              </a:ext>
            </a:extLst>
          </p:cNvPr>
          <p:cNvSpPr>
            <a:spLocks noGrp="1"/>
          </p:cNvSpPr>
          <p:nvPr>
            <p:ph type="subTitle" idx="1"/>
          </p:nvPr>
        </p:nvSpPr>
        <p:spPr/>
        <p:txBody>
          <a:bodyPr/>
          <a:lstStyle/>
          <a:p>
            <a:r>
              <a:rPr lang="en-US" altLang="zh-HK" dirty="0"/>
              <a:t>Dr James CHAU</a:t>
            </a:r>
          </a:p>
          <a:p>
            <a:r>
              <a:rPr lang="en-US" altLang="zh-HK" dirty="0"/>
              <a:t>29 July – 31 July 2024</a:t>
            </a:r>
            <a:endParaRPr lang="zh-HK" altLang="en-US" dirty="0"/>
          </a:p>
        </p:txBody>
      </p:sp>
      <p:sp>
        <p:nvSpPr>
          <p:cNvPr id="11" name="Date Placeholder 10">
            <a:extLst>
              <a:ext uri="{FF2B5EF4-FFF2-40B4-BE49-F238E27FC236}">
                <a16:creationId xmlns:a16="http://schemas.microsoft.com/office/drawing/2014/main" id="{C5B9CC34-87F5-49B3-89DE-49395030F01A}"/>
              </a:ext>
            </a:extLst>
          </p:cNvPr>
          <p:cNvSpPr>
            <a:spLocks noGrp="1"/>
          </p:cNvSpPr>
          <p:nvPr>
            <p:ph type="dt" sz="half" idx="10"/>
          </p:nvPr>
        </p:nvSpPr>
        <p:spPr/>
        <p:txBody>
          <a:bodyPr/>
          <a:lstStyle/>
          <a:p>
            <a:endParaRPr lang="en-HK"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8D2FAFE-51D8-B9E5-D7C5-0940D74101B6}"/>
              </a:ext>
            </a:extLst>
          </p:cNvPr>
          <p:cNvSpPr>
            <a:spLocks noGrp="1"/>
          </p:cNvSpPr>
          <p:nvPr>
            <p:ph type="title"/>
          </p:nvPr>
        </p:nvSpPr>
        <p:spPr/>
        <p:txBody>
          <a:bodyPr/>
          <a:lstStyle/>
          <a:p>
            <a:r>
              <a:rPr lang="en-US" altLang="zh-HK" dirty="0"/>
              <a:t>Local</a:t>
            </a:r>
            <a:endParaRPr lang="zh-HK" altLang="en-US" dirty="0"/>
          </a:p>
        </p:txBody>
      </p:sp>
      <p:sp>
        <p:nvSpPr>
          <p:cNvPr id="3" name="內容版面配置區 2">
            <a:extLst>
              <a:ext uri="{FF2B5EF4-FFF2-40B4-BE49-F238E27FC236}">
                <a16:creationId xmlns:a16="http://schemas.microsoft.com/office/drawing/2014/main" id="{4A9A7B38-4774-D567-E9B9-FA44F48C9CCF}"/>
              </a:ext>
            </a:extLst>
          </p:cNvPr>
          <p:cNvSpPr>
            <a:spLocks noGrp="1"/>
          </p:cNvSpPr>
          <p:nvPr>
            <p:ph idx="1"/>
          </p:nvPr>
        </p:nvSpPr>
        <p:spPr/>
        <p:txBody>
          <a:bodyPr/>
          <a:lstStyle/>
          <a:p>
            <a:r>
              <a:rPr lang="en-US" altLang="zh-HK" dirty="0"/>
              <a:t>Location-based services and targeting local customers</a:t>
            </a:r>
          </a:p>
          <a:p>
            <a:r>
              <a:rPr lang="en-US" altLang="zh-HK" dirty="0"/>
              <a:t>It provides the services that uses information about the </a:t>
            </a:r>
            <a:r>
              <a:rPr lang="en-US" altLang="zh-HK" dirty="0">
                <a:solidFill>
                  <a:srgbClr val="FF0000"/>
                </a:solidFill>
              </a:rPr>
              <a:t>user’s location</a:t>
            </a:r>
            <a:r>
              <a:rPr lang="en-US" altLang="zh-HK" dirty="0"/>
              <a:t> through the use of GPS, cellular, </a:t>
            </a:r>
            <a:r>
              <a:rPr lang="en-US" altLang="zh-HK" dirty="0" err="1"/>
              <a:t>Wifi</a:t>
            </a:r>
            <a:r>
              <a:rPr lang="en-US" altLang="zh-HK" dirty="0"/>
              <a:t>, etc.</a:t>
            </a:r>
            <a:endParaRPr lang="zh-HK" altLang="en-US" dirty="0"/>
          </a:p>
        </p:txBody>
      </p:sp>
      <p:pic>
        <p:nvPicPr>
          <p:cNvPr id="5122" name="Picture 2" descr="What are Location-Based Services? Definition and FAQs | HEAVY.AI">
            <a:extLst>
              <a:ext uri="{FF2B5EF4-FFF2-40B4-BE49-F238E27FC236}">
                <a16:creationId xmlns:a16="http://schemas.microsoft.com/office/drawing/2014/main" id="{44AA6481-6EB7-9F8D-5647-96A3E3631F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7935" y="3429000"/>
            <a:ext cx="3980874" cy="2449769"/>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GPS-compatible indoor-positioning methods for indoor-outdoor seamless robot  navigation | Semantic Scholar">
            <a:extLst>
              <a:ext uri="{FF2B5EF4-FFF2-40B4-BE49-F238E27FC236}">
                <a16:creationId xmlns:a16="http://schemas.microsoft.com/office/drawing/2014/main" id="{2C5ECA6C-F940-5920-2F69-7FF1CFA37B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98544" y="3428999"/>
            <a:ext cx="4471566" cy="24497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18966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50D9CE6-174A-0833-C646-08851C099077}"/>
              </a:ext>
            </a:extLst>
          </p:cNvPr>
          <p:cNvSpPr>
            <a:spLocks noGrp="1"/>
          </p:cNvSpPr>
          <p:nvPr>
            <p:ph type="title"/>
          </p:nvPr>
        </p:nvSpPr>
        <p:spPr/>
        <p:txBody>
          <a:bodyPr/>
          <a:lstStyle/>
          <a:p>
            <a:r>
              <a:rPr lang="en-US" altLang="zh-HK" dirty="0"/>
              <a:t>Mobile</a:t>
            </a:r>
            <a:endParaRPr lang="zh-HK" altLang="en-US" dirty="0"/>
          </a:p>
        </p:txBody>
      </p:sp>
      <p:sp>
        <p:nvSpPr>
          <p:cNvPr id="3" name="內容版面配置區 2">
            <a:extLst>
              <a:ext uri="{FF2B5EF4-FFF2-40B4-BE49-F238E27FC236}">
                <a16:creationId xmlns:a16="http://schemas.microsoft.com/office/drawing/2014/main" id="{313A7EDF-98B8-22C5-DAD3-35D27A68C219}"/>
              </a:ext>
            </a:extLst>
          </p:cNvPr>
          <p:cNvSpPr>
            <a:spLocks noGrp="1"/>
          </p:cNvSpPr>
          <p:nvPr>
            <p:ph idx="1"/>
          </p:nvPr>
        </p:nvSpPr>
        <p:spPr>
          <a:xfrm>
            <a:off x="838200" y="1825625"/>
            <a:ext cx="6797040" cy="4351338"/>
          </a:xfrm>
        </p:spPr>
        <p:txBody>
          <a:bodyPr/>
          <a:lstStyle/>
          <a:p>
            <a:r>
              <a:rPr lang="en-US" altLang="zh-HK" dirty="0"/>
              <a:t>Mobile devices and the role of mobile technology</a:t>
            </a:r>
          </a:p>
          <a:p>
            <a:pPr lvl="1"/>
            <a:r>
              <a:rPr lang="en-US" altLang="zh-HK" dirty="0"/>
              <a:t>They are the devices that can make the users communicate in the social media and transmit the signals </a:t>
            </a:r>
            <a:r>
              <a:rPr lang="en-US" altLang="zh-HK" dirty="0">
                <a:solidFill>
                  <a:srgbClr val="FF0000"/>
                </a:solidFill>
              </a:rPr>
              <a:t>at anywhere</a:t>
            </a:r>
          </a:p>
          <a:p>
            <a:pPr lvl="1"/>
            <a:r>
              <a:rPr lang="en-US" altLang="zh-HK" dirty="0"/>
              <a:t>Users make use of the mobile technology to assess the information in the Internet and give their response / commands to achieve their purposes</a:t>
            </a:r>
            <a:endParaRPr lang="zh-HK" altLang="en-US" dirty="0"/>
          </a:p>
        </p:txBody>
      </p:sp>
      <p:pic>
        <p:nvPicPr>
          <p:cNvPr id="6146" name="Picture 2" descr="IDC: Android, iOS Devices Dominate, But Windows Phone Gains Ground –  Channel Futures">
            <a:extLst>
              <a:ext uri="{FF2B5EF4-FFF2-40B4-BE49-F238E27FC236}">
                <a16:creationId xmlns:a16="http://schemas.microsoft.com/office/drawing/2014/main" id="{0432A2D9-7F91-F092-4FC7-E346584518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35240" y="1948844"/>
            <a:ext cx="4246092" cy="33699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4812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9CCBFBF-E7AA-C482-F821-2FD6EB3F0688}"/>
              </a:ext>
            </a:extLst>
          </p:cNvPr>
          <p:cNvSpPr>
            <a:spLocks noGrp="1"/>
          </p:cNvSpPr>
          <p:nvPr>
            <p:ph type="title"/>
          </p:nvPr>
        </p:nvSpPr>
        <p:spPr/>
        <p:txBody>
          <a:bodyPr/>
          <a:lstStyle/>
          <a:p>
            <a:r>
              <a:rPr lang="en-US" altLang="zh-HK" dirty="0"/>
              <a:t>The significance of </a:t>
            </a:r>
            <a:r>
              <a:rPr lang="en-US" altLang="zh-HK" dirty="0" err="1"/>
              <a:t>SoLoMo</a:t>
            </a:r>
            <a:r>
              <a:rPr lang="en-US" altLang="zh-HK" dirty="0"/>
              <a:t> in the digital era</a:t>
            </a:r>
            <a:endParaRPr lang="zh-HK" altLang="en-US" dirty="0"/>
          </a:p>
        </p:txBody>
      </p:sp>
      <p:sp>
        <p:nvSpPr>
          <p:cNvPr id="3" name="內容版面配置區 2">
            <a:extLst>
              <a:ext uri="{FF2B5EF4-FFF2-40B4-BE49-F238E27FC236}">
                <a16:creationId xmlns:a16="http://schemas.microsoft.com/office/drawing/2014/main" id="{F47922AE-0168-5FDF-30DD-956808EA864C}"/>
              </a:ext>
            </a:extLst>
          </p:cNvPr>
          <p:cNvSpPr>
            <a:spLocks noGrp="1"/>
          </p:cNvSpPr>
          <p:nvPr>
            <p:ph idx="1"/>
          </p:nvPr>
        </p:nvSpPr>
        <p:spPr/>
        <p:txBody>
          <a:bodyPr/>
          <a:lstStyle/>
          <a:p>
            <a:r>
              <a:rPr lang="en-US" altLang="zh-HK" dirty="0"/>
              <a:t>No. of smart phone</a:t>
            </a:r>
            <a:endParaRPr lang="zh-HK" altLang="en-US" dirty="0"/>
          </a:p>
        </p:txBody>
      </p:sp>
      <p:pic>
        <p:nvPicPr>
          <p:cNvPr id="7172" name="Picture 4" descr="How Many People Have Smartphones? [Jan 2023 Update] | Oberlo">
            <a:extLst>
              <a:ext uri="{FF2B5EF4-FFF2-40B4-BE49-F238E27FC236}">
                <a16:creationId xmlns:a16="http://schemas.microsoft.com/office/drawing/2014/main" id="{C09F9FAA-9165-BF54-9AAC-7D894F46BB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47900" y="2376616"/>
            <a:ext cx="7696200" cy="39352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62384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9CCBFBF-E7AA-C482-F821-2FD6EB3F0688}"/>
              </a:ext>
            </a:extLst>
          </p:cNvPr>
          <p:cNvSpPr>
            <a:spLocks noGrp="1"/>
          </p:cNvSpPr>
          <p:nvPr>
            <p:ph type="title"/>
          </p:nvPr>
        </p:nvSpPr>
        <p:spPr/>
        <p:txBody>
          <a:bodyPr/>
          <a:lstStyle/>
          <a:p>
            <a:r>
              <a:rPr lang="en-US" altLang="zh-HK" dirty="0"/>
              <a:t>The significance of </a:t>
            </a:r>
            <a:r>
              <a:rPr lang="en-US" altLang="zh-HK" dirty="0" err="1"/>
              <a:t>SoLoMo</a:t>
            </a:r>
            <a:r>
              <a:rPr lang="en-US" altLang="zh-HK" dirty="0"/>
              <a:t> in the digital era</a:t>
            </a:r>
            <a:endParaRPr lang="zh-HK" altLang="en-US" dirty="0"/>
          </a:p>
        </p:txBody>
      </p:sp>
      <p:sp>
        <p:nvSpPr>
          <p:cNvPr id="3" name="內容版面配置區 2">
            <a:extLst>
              <a:ext uri="{FF2B5EF4-FFF2-40B4-BE49-F238E27FC236}">
                <a16:creationId xmlns:a16="http://schemas.microsoft.com/office/drawing/2014/main" id="{F47922AE-0168-5FDF-30DD-956808EA864C}"/>
              </a:ext>
            </a:extLst>
          </p:cNvPr>
          <p:cNvSpPr>
            <a:spLocks noGrp="1"/>
          </p:cNvSpPr>
          <p:nvPr>
            <p:ph idx="1"/>
          </p:nvPr>
        </p:nvSpPr>
        <p:spPr/>
        <p:txBody>
          <a:bodyPr/>
          <a:lstStyle/>
          <a:p>
            <a:r>
              <a:rPr lang="en-US" altLang="zh-HK" dirty="0"/>
              <a:t>No. of social media user</a:t>
            </a:r>
            <a:endParaRPr lang="zh-HK" altLang="en-US" dirty="0"/>
          </a:p>
        </p:txBody>
      </p:sp>
      <p:pic>
        <p:nvPicPr>
          <p:cNvPr id="8194" name="Picture 2" descr="Is social media really dying? — DataReportal – Global Digital Insights">
            <a:extLst>
              <a:ext uri="{FF2B5EF4-FFF2-40B4-BE49-F238E27FC236}">
                <a16:creationId xmlns:a16="http://schemas.microsoft.com/office/drawing/2014/main" id="{7D058ED2-EC09-CF1D-86F5-37D5F56AAE1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36520" y="2285048"/>
            <a:ext cx="6918960" cy="38919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08336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9CCBFBF-E7AA-C482-F821-2FD6EB3F0688}"/>
              </a:ext>
            </a:extLst>
          </p:cNvPr>
          <p:cNvSpPr>
            <a:spLocks noGrp="1"/>
          </p:cNvSpPr>
          <p:nvPr>
            <p:ph type="title"/>
          </p:nvPr>
        </p:nvSpPr>
        <p:spPr/>
        <p:txBody>
          <a:bodyPr/>
          <a:lstStyle/>
          <a:p>
            <a:r>
              <a:rPr lang="en-US" altLang="zh-HK" dirty="0"/>
              <a:t>The significance of </a:t>
            </a:r>
            <a:r>
              <a:rPr lang="en-US" altLang="zh-HK" dirty="0" err="1"/>
              <a:t>SoLoMo</a:t>
            </a:r>
            <a:r>
              <a:rPr lang="en-US" altLang="zh-HK" dirty="0"/>
              <a:t> in the digital era</a:t>
            </a:r>
            <a:endParaRPr lang="zh-HK" altLang="en-US" dirty="0"/>
          </a:p>
        </p:txBody>
      </p:sp>
      <p:sp>
        <p:nvSpPr>
          <p:cNvPr id="3" name="內容版面配置區 2">
            <a:extLst>
              <a:ext uri="{FF2B5EF4-FFF2-40B4-BE49-F238E27FC236}">
                <a16:creationId xmlns:a16="http://schemas.microsoft.com/office/drawing/2014/main" id="{F47922AE-0168-5FDF-30DD-956808EA864C}"/>
              </a:ext>
            </a:extLst>
          </p:cNvPr>
          <p:cNvSpPr>
            <a:spLocks noGrp="1"/>
          </p:cNvSpPr>
          <p:nvPr>
            <p:ph idx="1"/>
          </p:nvPr>
        </p:nvSpPr>
        <p:spPr/>
        <p:txBody>
          <a:bodyPr/>
          <a:lstStyle/>
          <a:p>
            <a:r>
              <a:rPr lang="en-US" altLang="zh-HK" dirty="0"/>
              <a:t>LBS business forecast</a:t>
            </a:r>
            <a:endParaRPr lang="zh-HK" altLang="en-US" dirty="0"/>
          </a:p>
        </p:txBody>
      </p:sp>
      <p:pic>
        <p:nvPicPr>
          <p:cNvPr id="7" name="圖片 6">
            <a:extLst>
              <a:ext uri="{FF2B5EF4-FFF2-40B4-BE49-F238E27FC236}">
                <a16:creationId xmlns:a16="http://schemas.microsoft.com/office/drawing/2014/main" id="{5B3F30FD-8FC5-33ED-AED1-B4257D874C65}"/>
              </a:ext>
            </a:extLst>
          </p:cNvPr>
          <p:cNvPicPr>
            <a:picLocks noChangeAspect="1"/>
          </p:cNvPicPr>
          <p:nvPr/>
        </p:nvPicPr>
        <p:blipFill>
          <a:blip r:embed="rId2"/>
          <a:stretch>
            <a:fillRect/>
          </a:stretch>
        </p:blipFill>
        <p:spPr>
          <a:xfrm>
            <a:off x="1598942" y="2413442"/>
            <a:ext cx="9408801" cy="3763521"/>
          </a:xfrm>
          <a:prstGeom prst="rect">
            <a:avLst/>
          </a:prstGeom>
        </p:spPr>
      </p:pic>
    </p:spTree>
    <p:extLst>
      <p:ext uri="{BB962C8B-B14F-4D97-AF65-F5344CB8AC3E}">
        <p14:creationId xmlns:p14="http://schemas.microsoft.com/office/powerpoint/2010/main" val="26579250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B555F55-D008-DCA0-E51B-4EA27928A7C4}"/>
              </a:ext>
            </a:extLst>
          </p:cNvPr>
          <p:cNvSpPr>
            <a:spLocks noGrp="1"/>
          </p:cNvSpPr>
          <p:nvPr>
            <p:ph type="title"/>
          </p:nvPr>
        </p:nvSpPr>
        <p:spPr/>
        <p:txBody>
          <a:bodyPr/>
          <a:lstStyle/>
          <a:p>
            <a:r>
              <a:rPr lang="en-US" altLang="zh-HK" dirty="0"/>
              <a:t>The significance of </a:t>
            </a:r>
            <a:r>
              <a:rPr lang="en-US" altLang="zh-HK" dirty="0" err="1"/>
              <a:t>SoLoMo</a:t>
            </a:r>
            <a:r>
              <a:rPr lang="en-US" altLang="zh-HK" dirty="0"/>
              <a:t> in the digital era</a:t>
            </a:r>
            <a:endParaRPr lang="zh-HK" altLang="en-US" dirty="0"/>
          </a:p>
        </p:txBody>
      </p:sp>
      <p:sp>
        <p:nvSpPr>
          <p:cNvPr id="3" name="內容版面配置區 2">
            <a:extLst>
              <a:ext uri="{FF2B5EF4-FFF2-40B4-BE49-F238E27FC236}">
                <a16:creationId xmlns:a16="http://schemas.microsoft.com/office/drawing/2014/main" id="{D6D737D3-A47C-2BB1-8564-7E3304F95611}"/>
              </a:ext>
            </a:extLst>
          </p:cNvPr>
          <p:cNvSpPr>
            <a:spLocks noGrp="1"/>
          </p:cNvSpPr>
          <p:nvPr>
            <p:ph idx="1"/>
          </p:nvPr>
        </p:nvSpPr>
        <p:spPr/>
        <p:txBody>
          <a:bodyPr/>
          <a:lstStyle/>
          <a:p>
            <a:r>
              <a:rPr lang="en-US" altLang="zh-HK" dirty="0"/>
              <a:t>Observations:</a:t>
            </a:r>
          </a:p>
          <a:p>
            <a:pPr lvl="1"/>
            <a:r>
              <a:rPr lang="en-US" altLang="zh-HK" dirty="0"/>
              <a:t>The customers </a:t>
            </a:r>
            <a:r>
              <a:rPr lang="en-US" altLang="zh-HK" dirty="0">
                <a:solidFill>
                  <a:srgbClr val="FF0000"/>
                </a:solidFill>
              </a:rPr>
              <a:t>shift towards mobile devices</a:t>
            </a:r>
          </a:p>
          <a:p>
            <a:pPr lvl="1"/>
            <a:r>
              <a:rPr lang="en-US" altLang="zh-HK" dirty="0"/>
              <a:t>The proliferation of </a:t>
            </a:r>
            <a:r>
              <a:rPr lang="en-US" altLang="zh-HK" dirty="0">
                <a:solidFill>
                  <a:srgbClr val="FF0000"/>
                </a:solidFill>
              </a:rPr>
              <a:t>location-based services</a:t>
            </a:r>
          </a:p>
          <a:p>
            <a:pPr lvl="1"/>
            <a:r>
              <a:rPr lang="en-US" altLang="zh-HK" dirty="0"/>
              <a:t>The growing importance of </a:t>
            </a:r>
            <a:r>
              <a:rPr lang="en-US" altLang="zh-HK" dirty="0">
                <a:solidFill>
                  <a:srgbClr val="FF0000"/>
                </a:solidFill>
              </a:rPr>
              <a:t>social media engagement</a:t>
            </a:r>
          </a:p>
          <a:p>
            <a:pPr lvl="2"/>
            <a:r>
              <a:rPr lang="en-US" altLang="zh-HK" dirty="0"/>
              <a:t>Digital marketing</a:t>
            </a:r>
          </a:p>
          <a:p>
            <a:pPr lvl="2"/>
            <a:r>
              <a:rPr lang="en-US" altLang="zh-HK" dirty="0"/>
              <a:t>Search engine</a:t>
            </a:r>
          </a:p>
          <a:p>
            <a:pPr lvl="2"/>
            <a:r>
              <a:rPr lang="en-US" altLang="zh-HK" dirty="0"/>
              <a:t>KOL / Blogger</a:t>
            </a:r>
          </a:p>
          <a:p>
            <a:pPr lvl="2"/>
            <a:r>
              <a:rPr lang="en-US" altLang="zh-HK" dirty="0"/>
              <a:t>Apps</a:t>
            </a:r>
          </a:p>
          <a:p>
            <a:pPr lvl="2"/>
            <a:endParaRPr lang="en-US" altLang="zh-HK" dirty="0"/>
          </a:p>
          <a:p>
            <a:pPr lvl="1"/>
            <a:endParaRPr lang="zh-HK" altLang="en-US" dirty="0"/>
          </a:p>
        </p:txBody>
      </p:sp>
      <p:pic>
        <p:nvPicPr>
          <p:cNvPr id="10242" name="Picture 2" descr="55 Best Search Engines To Use | Rein Digital">
            <a:extLst>
              <a:ext uri="{FF2B5EF4-FFF2-40B4-BE49-F238E27FC236}">
                <a16:creationId xmlns:a16="http://schemas.microsoft.com/office/drawing/2014/main" id="{FAE67FD9-CEB2-B2C6-8A29-4708195474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74205" y="3568065"/>
            <a:ext cx="4607648" cy="25479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28837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298EA3B-160B-CF6E-F026-8E5D66C98EF2}"/>
              </a:ext>
            </a:extLst>
          </p:cNvPr>
          <p:cNvSpPr>
            <a:spLocks noGrp="1"/>
          </p:cNvSpPr>
          <p:nvPr>
            <p:ph type="title"/>
          </p:nvPr>
        </p:nvSpPr>
        <p:spPr/>
        <p:txBody>
          <a:bodyPr/>
          <a:lstStyle/>
          <a:p>
            <a:r>
              <a:rPr lang="en-US" altLang="zh-HK" dirty="0"/>
              <a:t>Evolution of </a:t>
            </a:r>
            <a:r>
              <a:rPr lang="en-US" altLang="zh-HK" dirty="0" err="1"/>
              <a:t>SoLoMo</a:t>
            </a:r>
            <a:endParaRPr lang="zh-HK" altLang="en-US" dirty="0"/>
          </a:p>
        </p:txBody>
      </p:sp>
      <p:sp>
        <p:nvSpPr>
          <p:cNvPr id="3" name="內容版面配置區 2">
            <a:extLst>
              <a:ext uri="{FF2B5EF4-FFF2-40B4-BE49-F238E27FC236}">
                <a16:creationId xmlns:a16="http://schemas.microsoft.com/office/drawing/2014/main" id="{B4592D1B-A6BF-328B-C70F-AECD9436BF30}"/>
              </a:ext>
            </a:extLst>
          </p:cNvPr>
          <p:cNvSpPr>
            <a:spLocks noGrp="1"/>
          </p:cNvSpPr>
          <p:nvPr>
            <p:ph idx="1"/>
          </p:nvPr>
        </p:nvSpPr>
        <p:spPr/>
        <p:txBody>
          <a:bodyPr/>
          <a:lstStyle/>
          <a:p>
            <a:r>
              <a:rPr lang="en-US" altLang="zh-HK" dirty="0"/>
              <a:t>With the growth of</a:t>
            </a:r>
            <a:r>
              <a:rPr lang="zh-TW" altLang="en-US" dirty="0"/>
              <a:t> </a:t>
            </a:r>
            <a:r>
              <a:rPr lang="en-US" altLang="zh-TW" dirty="0"/>
              <a:t>Internet in 199x,</a:t>
            </a:r>
            <a:r>
              <a:rPr lang="zh-TW" altLang="en-US" dirty="0"/>
              <a:t> </a:t>
            </a:r>
            <a:r>
              <a:rPr lang="en-US" altLang="zh-TW" dirty="0" err="1"/>
              <a:t>SoLoMo</a:t>
            </a:r>
            <a:r>
              <a:rPr lang="zh-TW" altLang="en-US" dirty="0"/>
              <a:t> </a:t>
            </a:r>
            <a:r>
              <a:rPr lang="en-US" altLang="zh-TW" dirty="0"/>
              <a:t>serves</a:t>
            </a:r>
            <a:r>
              <a:rPr lang="zh-TW" altLang="en-US" dirty="0"/>
              <a:t> </a:t>
            </a:r>
            <a:r>
              <a:rPr lang="en-US" altLang="zh-TW" dirty="0"/>
              <a:t>the</a:t>
            </a:r>
            <a:r>
              <a:rPr lang="zh-TW" altLang="en-US" dirty="0"/>
              <a:t> </a:t>
            </a:r>
            <a:r>
              <a:rPr lang="en-US" altLang="zh-TW" dirty="0"/>
              <a:t>community</a:t>
            </a:r>
            <a:r>
              <a:rPr lang="zh-TW" altLang="en-US" dirty="0"/>
              <a:t> </a:t>
            </a:r>
            <a:r>
              <a:rPr lang="en-US" altLang="zh-TW" dirty="0"/>
              <a:t>separately</a:t>
            </a:r>
          </a:p>
          <a:p>
            <a:pPr lvl="1"/>
            <a:r>
              <a:rPr lang="en-US" altLang="zh-HK" dirty="0"/>
              <a:t>The rise of social media and social networking and people are </a:t>
            </a:r>
            <a:r>
              <a:rPr lang="en-US" altLang="zh-HK" dirty="0">
                <a:solidFill>
                  <a:srgbClr val="FF0000"/>
                </a:solidFill>
              </a:rPr>
              <a:t>increasingly connected to friends</a:t>
            </a:r>
          </a:p>
          <a:p>
            <a:pPr lvl="1"/>
            <a:r>
              <a:rPr lang="en-US" altLang="zh-HK" dirty="0"/>
              <a:t>The growth of location-based services that are </a:t>
            </a:r>
            <a:r>
              <a:rPr lang="en-US" altLang="zh-HK" dirty="0">
                <a:solidFill>
                  <a:srgbClr val="FF0000"/>
                </a:solidFill>
              </a:rPr>
              <a:t>aware of a user's physical location</a:t>
            </a:r>
            <a:r>
              <a:rPr lang="en-US" altLang="zh-HK" dirty="0"/>
              <a:t>, e.g. navigation</a:t>
            </a:r>
          </a:p>
          <a:p>
            <a:pPr lvl="1"/>
            <a:r>
              <a:rPr lang="en-US" altLang="zh-HK" dirty="0"/>
              <a:t>The rapid adoption of smartphones and other mobile devices. Mobile phones have become the </a:t>
            </a:r>
            <a:r>
              <a:rPr lang="en-US" altLang="zh-HK" dirty="0">
                <a:solidFill>
                  <a:srgbClr val="FF0000"/>
                </a:solidFill>
              </a:rPr>
              <a:t>primary device for accessing the Internet </a:t>
            </a:r>
            <a:r>
              <a:rPr lang="en-US" altLang="zh-HK" dirty="0"/>
              <a:t>and apps for many people.</a:t>
            </a:r>
            <a:endParaRPr lang="zh-HK" altLang="en-US" dirty="0"/>
          </a:p>
        </p:txBody>
      </p:sp>
    </p:spTree>
    <p:extLst>
      <p:ext uri="{BB962C8B-B14F-4D97-AF65-F5344CB8AC3E}">
        <p14:creationId xmlns:p14="http://schemas.microsoft.com/office/powerpoint/2010/main" val="37827620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D4B7260-FC5A-ADED-7F8A-E8C498374A37}"/>
              </a:ext>
            </a:extLst>
          </p:cNvPr>
          <p:cNvSpPr>
            <a:spLocks noGrp="1"/>
          </p:cNvSpPr>
          <p:nvPr>
            <p:ph type="title"/>
          </p:nvPr>
        </p:nvSpPr>
        <p:spPr/>
        <p:txBody>
          <a:bodyPr/>
          <a:lstStyle/>
          <a:p>
            <a:r>
              <a:rPr lang="en-US" altLang="zh-HK" dirty="0"/>
              <a:t>Evolution of </a:t>
            </a:r>
            <a:r>
              <a:rPr lang="en-US" altLang="zh-HK" dirty="0" err="1"/>
              <a:t>SoLoMo</a:t>
            </a:r>
            <a:endParaRPr lang="zh-HK" altLang="en-US" dirty="0"/>
          </a:p>
        </p:txBody>
      </p:sp>
      <p:sp>
        <p:nvSpPr>
          <p:cNvPr id="3" name="內容版面配置區 2">
            <a:extLst>
              <a:ext uri="{FF2B5EF4-FFF2-40B4-BE49-F238E27FC236}">
                <a16:creationId xmlns:a16="http://schemas.microsoft.com/office/drawing/2014/main" id="{B4F236A1-1C1A-567B-FFA0-B6209F05EB13}"/>
              </a:ext>
            </a:extLst>
          </p:cNvPr>
          <p:cNvSpPr>
            <a:spLocks noGrp="1"/>
          </p:cNvSpPr>
          <p:nvPr>
            <p:ph idx="1"/>
          </p:nvPr>
        </p:nvSpPr>
        <p:spPr/>
        <p:txBody>
          <a:bodyPr>
            <a:normAutofit/>
          </a:bodyPr>
          <a:lstStyle/>
          <a:p>
            <a:r>
              <a:rPr lang="en-US" altLang="zh-HK" dirty="0"/>
              <a:t>These three trends have evolved and converged over the last decade or so, enabling a range of new applications and services:</a:t>
            </a:r>
          </a:p>
          <a:p>
            <a:pPr lvl="1"/>
            <a:r>
              <a:rPr lang="en-US" altLang="zh-HK" dirty="0">
                <a:solidFill>
                  <a:srgbClr val="FF0000"/>
                </a:solidFill>
              </a:rPr>
              <a:t>Social networking applications </a:t>
            </a:r>
            <a:r>
              <a:rPr lang="en-US" altLang="zh-HK" dirty="0"/>
              <a:t>that allow you to check in at locations and share your location with friends. For example, posting on Facebook or Twitter from a specific place.</a:t>
            </a:r>
          </a:p>
          <a:p>
            <a:pPr lvl="1"/>
            <a:r>
              <a:rPr lang="en-US" altLang="zh-HK" dirty="0">
                <a:solidFill>
                  <a:srgbClr val="FF0000"/>
                </a:solidFill>
              </a:rPr>
              <a:t>Location-based social networking services</a:t>
            </a:r>
            <a:r>
              <a:rPr lang="en-US" altLang="zh-HK" dirty="0"/>
              <a:t> like Foursquare that let you interact with friends who are also nearby.</a:t>
            </a:r>
          </a:p>
          <a:p>
            <a:pPr lvl="1"/>
            <a:r>
              <a:rPr lang="en-US" altLang="zh-HK" dirty="0">
                <a:solidFill>
                  <a:srgbClr val="FF0000"/>
                </a:solidFill>
              </a:rPr>
              <a:t>Mobile apps </a:t>
            </a:r>
            <a:r>
              <a:rPr lang="en-US" altLang="zh-HK" dirty="0"/>
              <a:t>that take advantage of a user's social graph and location to provide relevant information, deals and recommendations. For example, finding what friends recommend at nearby restaurants.</a:t>
            </a:r>
            <a:endParaRPr lang="zh-HK" altLang="en-US" dirty="0"/>
          </a:p>
        </p:txBody>
      </p:sp>
    </p:spTree>
    <p:extLst>
      <p:ext uri="{BB962C8B-B14F-4D97-AF65-F5344CB8AC3E}">
        <p14:creationId xmlns:p14="http://schemas.microsoft.com/office/powerpoint/2010/main" val="27532876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D4B7260-FC5A-ADED-7F8A-E8C498374A37}"/>
              </a:ext>
            </a:extLst>
          </p:cNvPr>
          <p:cNvSpPr>
            <a:spLocks noGrp="1"/>
          </p:cNvSpPr>
          <p:nvPr>
            <p:ph type="title"/>
          </p:nvPr>
        </p:nvSpPr>
        <p:spPr/>
        <p:txBody>
          <a:bodyPr/>
          <a:lstStyle/>
          <a:p>
            <a:r>
              <a:rPr lang="en-US" altLang="zh-HK" dirty="0"/>
              <a:t>Evolution of </a:t>
            </a:r>
            <a:r>
              <a:rPr lang="en-US" altLang="zh-HK" dirty="0" err="1"/>
              <a:t>SoLoMo</a:t>
            </a:r>
            <a:endParaRPr lang="zh-HK" altLang="en-US" dirty="0"/>
          </a:p>
        </p:txBody>
      </p:sp>
      <p:sp>
        <p:nvSpPr>
          <p:cNvPr id="3" name="內容版面配置區 2">
            <a:extLst>
              <a:ext uri="{FF2B5EF4-FFF2-40B4-BE49-F238E27FC236}">
                <a16:creationId xmlns:a16="http://schemas.microsoft.com/office/drawing/2014/main" id="{B4F236A1-1C1A-567B-FFA0-B6209F05EB13}"/>
              </a:ext>
            </a:extLst>
          </p:cNvPr>
          <p:cNvSpPr>
            <a:spLocks noGrp="1"/>
          </p:cNvSpPr>
          <p:nvPr>
            <p:ph idx="1"/>
          </p:nvPr>
        </p:nvSpPr>
        <p:spPr>
          <a:xfrm>
            <a:off x="838200" y="1825625"/>
            <a:ext cx="8529536" cy="4351338"/>
          </a:xfrm>
        </p:spPr>
        <p:txBody>
          <a:bodyPr>
            <a:normAutofit/>
          </a:bodyPr>
          <a:lstStyle/>
          <a:p>
            <a:r>
              <a:rPr lang="en-US" altLang="zh-HK" b="0" i="0" dirty="0">
                <a:solidFill>
                  <a:srgbClr val="303030"/>
                </a:solidFill>
                <a:effectLst/>
                <a:latin typeface="-apple-system"/>
              </a:rPr>
              <a:t>The ability for businesses to </a:t>
            </a:r>
            <a:r>
              <a:rPr lang="en-US" altLang="zh-HK" b="0" i="0" dirty="0">
                <a:solidFill>
                  <a:srgbClr val="FF0000"/>
                </a:solidFill>
                <a:effectLst/>
                <a:latin typeface="-apple-system"/>
              </a:rPr>
              <a:t>engage with customers </a:t>
            </a:r>
            <a:r>
              <a:rPr lang="en-US" altLang="zh-HK" b="0" i="0" dirty="0">
                <a:solidFill>
                  <a:srgbClr val="303030"/>
                </a:solidFill>
                <a:effectLst/>
                <a:latin typeface="-apple-system"/>
              </a:rPr>
              <a:t>through social media and target advertising to people within a certain location. For example, offering deals to users who check in.</a:t>
            </a:r>
          </a:p>
          <a:p>
            <a:r>
              <a:rPr lang="en-US" altLang="zh-HK" b="0" i="0" dirty="0">
                <a:solidFill>
                  <a:srgbClr val="303030"/>
                </a:solidFill>
                <a:effectLst/>
                <a:latin typeface="-apple-system"/>
              </a:rPr>
              <a:t>New forms of </a:t>
            </a:r>
            <a:r>
              <a:rPr lang="en-US" altLang="zh-HK" b="0" i="0" dirty="0">
                <a:solidFill>
                  <a:srgbClr val="FF0000"/>
                </a:solidFill>
                <a:effectLst/>
                <a:latin typeface="-apple-system"/>
              </a:rPr>
              <a:t>location-based gaming </a:t>
            </a:r>
            <a:r>
              <a:rPr lang="en-US" altLang="zh-HK" b="0" i="0" dirty="0">
                <a:solidFill>
                  <a:srgbClr val="303030"/>
                </a:solidFill>
                <a:effectLst/>
                <a:latin typeface="-apple-system"/>
              </a:rPr>
              <a:t>that incorporate a player's social network and real-world environment.</a:t>
            </a:r>
          </a:p>
          <a:p>
            <a:r>
              <a:rPr lang="en-US" altLang="zh-HK" b="0" i="0" dirty="0">
                <a:solidFill>
                  <a:srgbClr val="303030"/>
                </a:solidFill>
                <a:effectLst/>
                <a:latin typeface="-apple-system"/>
              </a:rPr>
              <a:t>Improved </a:t>
            </a:r>
            <a:r>
              <a:rPr lang="en-US" altLang="zh-HK" b="0" i="0" dirty="0">
                <a:solidFill>
                  <a:srgbClr val="FF0000"/>
                </a:solidFill>
                <a:effectLst/>
                <a:latin typeface="-apple-system"/>
              </a:rPr>
              <a:t>event organization tools </a:t>
            </a:r>
            <a:r>
              <a:rPr lang="en-US" altLang="zh-HK" b="0" i="0" dirty="0">
                <a:solidFill>
                  <a:srgbClr val="303030"/>
                </a:solidFill>
                <a:effectLst/>
                <a:latin typeface="-apple-system"/>
              </a:rPr>
              <a:t>that make use of people's locations, friend connections and mobile devices.</a:t>
            </a:r>
            <a:endParaRPr lang="zh-HK" altLang="en-US" dirty="0"/>
          </a:p>
        </p:txBody>
      </p:sp>
      <p:pic>
        <p:nvPicPr>
          <p:cNvPr id="1026" name="Picture 2" descr="Pokémon GO - Apps on Google Play">
            <a:extLst>
              <a:ext uri="{FF2B5EF4-FFF2-40B4-BE49-F238E27FC236}">
                <a16:creationId xmlns:a16="http://schemas.microsoft.com/office/drawing/2014/main" id="{DD6F64F1-FBB4-468A-EF5B-097DAF5B15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67735" y="1825625"/>
            <a:ext cx="2266545" cy="404155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WWN Guide To Facebook Events – Waterford Whispers News">
            <a:extLst>
              <a:ext uri="{FF2B5EF4-FFF2-40B4-BE49-F238E27FC236}">
                <a16:creationId xmlns:a16="http://schemas.microsoft.com/office/drawing/2014/main" id="{23A5251F-2AB0-DD57-5AB5-B1F8B4EE0C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22367" y="261938"/>
            <a:ext cx="3190875" cy="1428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95179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CAC3B28-4899-6C3F-E9A8-9C6AEB3ECB76}"/>
              </a:ext>
            </a:extLst>
          </p:cNvPr>
          <p:cNvSpPr>
            <a:spLocks noGrp="1"/>
          </p:cNvSpPr>
          <p:nvPr>
            <p:ph type="title"/>
          </p:nvPr>
        </p:nvSpPr>
        <p:spPr/>
        <p:txBody>
          <a:bodyPr/>
          <a:lstStyle/>
          <a:p>
            <a:r>
              <a:rPr lang="en-HK" altLang="zh-HK" dirty="0"/>
              <a:t>The </a:t>
            </a:r>
            <a:r>
              <a:rPr lang="en-HK" altLang="zh-HK" dirty="0" err="1"/>
              <a:t>SoLoMo</a:t>
            </a:r>
            <a:r>
              <a:rPr lang="en-HK" altLang="zh-HK" dirty="0"/>
              <a:t> Ecosystem</a:t>
            </a:r>
            <a:endParaRPr lang="zh-HK" altLang="en-US" dirty="0"/>
          </a:p>
        </p:txBody>
      </p:sp>
      <p:sp>
        <p:nvSpPr>
          <p:cNvPr id="3" name="內容版面配置區 2">
            <a:extLst>
              <a:ext uri="{FF2B5EF4-FFF2-40B4-BE49-F238E27FC236}">
                <a16:creationId xmlns:a16="http://schemas.microsoft.com/office/drawing/2014/main" id="{91D05A6E-344A-C18A-4104-043AC36B7A16}"/>
              </a:ext>
            </a:extLst>
          </p:cNvPr>
          <p:cNvSpPr>
            <a:spLocks noGrp="1"/>
          </p:cNvSpPr>
          <p:nvPr>
            <p:ph idx="1"/>
          </p:nvPr>
        </p:nvSpPr>
        <p:spPr/>
        <p:txBody>
          <a:bodyPr/>
          <a:lstStyle/>
          <a:p>
            <a:r>
              <a:rPr lang="en-HK" altLang="zh-HK" dirty="0"/>
              <a:t>Social media platforms</a:t>
            </a:r>
          </a:p>
        </p:txBody>
      </p:sp>
      <p:pic>
        <p:nvPicPr>
          <p:cNvPr id="4" name="Picture 2" descr="Popular Chinese Social Media Platforms - Strategy &amp; Management — Hot Pot  China">
            <a:extLst>
              <a:ext uri="{FF2B5EF4-FFF2-40B4-BE49-F238E27FC236}">
                <a16:creationId xmlns:a16="http://schemas.microsoft.com/office/drawing/2014/main" id="{8E86FAD0-7E43-41D9-7532-FC763D450B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478" y="2888673"/>
            <a:ext cx="5289315" cy="275520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The Sixth Council Member: Social Media - Western City Magazine">
            <a:extLst>
              <a:ext uri="{FF2B5EF4-FFF2-40B4-BE49-F238E27FC236}">
                <a16:creationId xmlns:a16="http://schemas.microsoft.com/office/drawing/2014/main" id="{0BEE1E89-4522-D38B-8920-9F48D3292C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14965" y="2888673"/>
            <a:ext cx="5239962" cy="27552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03227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03AE1D-55BC-4286-AB45-09B07D25D700}"/>
              </a:ext>
            </a:extLst>
          </p:cNvPr>
          <p:cNvSpPr>
            <a:spLocks noGrp="1"/>
          </p:cNvSpPr>
          <p:nvPr>
            <p:ph type="title"/>
          </p:nvPr>
        </p:nvSpPr>
        <p:spPr/>
        <p:txBody>
          <a:bodyPr/>
          <a:lstStyle/>
          <a:p>
            <a:r>
              <a:rPr lang="en-US" dirty="0"/>
              <a:t>Topic</a:t>
            </a:r>
            <a:endParaRPr lang="en-HK" dirty="0"/>
          </a:p>
        </p:txBody>
      </p:sp>
      <p:sp>
        <p:nvSpPr>
          <p:cNvPr id="5" name="Content Placeholder 4">
            <a:extLst>
              <a:ext uri="{FF2B5EF4-FFF2-40B4-BE49-F238E27FC236}">
                <a16:creationId xmlns:a16="http://schemas.microsoft.com/office/drawing/2014/main" id="{4C0EF044-ADF3-4856-AEEE-1121CECFC298}"/>
              </a:ext>
            </a:extLst>
          </p:cNvPr>
          <p:cNvSpPr>
            <a:spLocks noGrp="1"/>
          </p:cNvSpPr>
          <p:nvPr>
            <p:ph idx="1"/>
          </p:nvPr>
        </p:nvSpPr>
        <p:spPr>
          <a:xfrm>
            <a:off x="838200" y="1647169"/>
            <a:ext cx="10515600" cy="4351338"/>
          </a:xfrm>
        </p:spPr>
        <p:txBody>
          <a:bodyPr/>
          <a:lstStyle/>
          <a:p>
            <a:pPr marL="514350" indent="-514350">
              <a:buFont typeface="+mj-lt"/>
              <a:buAutoNum type="arabicPeriod"/>
            </a:pPr>
            <a:r>
              <a:rPr lang="en-US" dirty="0"/>
              <a:t>Wireless IoT Technologies and Applications (29 July 2024)</a:t>
            </a:r>
          </a:p>
          <a:p>
            <a:pPr marL="514350" indent="-514350">
              <a:buFont typeface="+mj-lt"/>
              <a:buAutoNum type="arabicPeriod"/>
            </a:pPr>
            <a:r>
              <a:rPr lang="en-US" dirty="0" err="1">
                <a:solidFill>
                  <a:srgbClr val="FF0000"/>
                </a:solidFill>
              </a:rPr>
              <a:t>SoLoMo</a:t>
            </a:r>
            <a:r>
              <a:rPr lang="en-US" dirty="0">
                <a:solidFill>
                  <a:srgbClr val="FF0000"/>
                </a:solidFill>
              </a:rPr>
              <a:t> = Social + Local + Mobile (30 July 2024)</a:t>
            </a:r>
          </a:p>
          <a:p>
            <a:pPr marL="514350" indent="-514350">
              <a:buFont typeface="+mj-lt"/>
              <a:buAutoNum type="arabicPeriod"/>
            </a:pPr>
            <a:r>
              <a:rPr lang="en-US" dirty="0"/>
              <a:t>Serving the community with Engineering knowledge (31 July 2024)</a:t>
            </a:r>
          </a:p>
          <a:p>
            <a:pPr marL="514350" indent="-514350">
              <a:buFont typeface="+mj-lt"/>
              <a:buAutoNum type="arabicPeriod"/>
            </a:pPr>
            <a:endParaRPr lang="en-US" dirty="0"/>
          </a:p>
        </p:txBody>
      </p:sp>
    </p:spTree>
    <p:extLst>
      <p:ext uri="{BB962C8B-B14F-4D97-AF65-F5344CB8AC3E}">
        <p14:creationId xmlns:p14="http://schemas.microsoft.com/office/powerpoint/2010/main" val="31870811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CAC3B28-4899-6C3F-E9A8-9C6AEB3ECB76}"/>
              </a:ext>
            </a:extLst>
          </p:cNvPr>
          <p:cNvSpPr>
            <a:spLocks noGrp="1"/>
          </p:cNvSpPr>
          <p:nvPr>
            <p:ph type="title"/>
          </p:nvPr>
        </p:nvSpPr>
        <p:spPr/>
        <p:txBody>
          <a:bodyPr/>
          <a:lstStyle/>
          <a:p>
            <a:r>
              <a:rPr lang="en-HK" altLang="zh-HK" dirty="0"/>
              <a:t>The </a:t>
            </a:r>
            <a:r>
              <a:rPr lang="en-HK" altLang="zh-HK" dirty="0" err="1"/>
              <a:t>SoLoMo</a:t>
            </a:r>
            <a:r>
              <a:rPr lang="en-HK" altLang="zh-HK" dirty="0"/>
              <a:t> Ecosystem</a:t>
            </a:r>
            <a:endParaRPr lang="zh-HK" altLang="en-US" dirty="0"/>
          </a:p>
        </p:txBody>
      </p:sp>
      <p:sp>
        <p:nvSpPr>
          <p:cNvPr id="3" name="內容版面配置區 2">
            <a:extLst>
              <a:ext uri="{FF2B5EF4-FFF2-40B4-BE49-F238E27FC236}">
                <a16:creationId xmlns:a16="http://schemas.microsoft.com/office/drawing/2014/main" id="{91D05A6E-344A-C18A-4104-043AC36B7A16}"/>
              </a:ext>
            </a:extLst>
          </p:cNvPr>
          <p:cNvSpPr>
            <a:spLocks noGrp="1"/>
          </p:cNvSpPr>
          <p:nvPr>
            <p:ph idx="1"/>
          </p:nvPr>
        </p:nvSpPr>
        <p:spPr/>
        <p:txBody>
          <a:bodyPr/>
          <a:lstStyle/>
          <a:p>
            <a:r>
              <a:rPr lang="en-HK" altLang="zh-HK" dirty="0"/>
              <a:t>Location-based service providers</a:t>
            </a:r>
          </a:p>
        </p:txBody>
      </p:sp>
      <p:pic>
        <p:nvPicPr>
          <p:cNvPr id="1026" name="Picture 2" descr="Foursquare City Guide - Wikipedia">
            <a:extLst>
              <a:ext uri="{FF2B5EF4-FFF2-40B4-BE49-F238E27FC236}">
                <a16:creationId xmlns:a16="http://schemas.microsoft.com/office/drawing/2014/main" id="{9203AB9A-577B-BFD4-EBD1-A36BFA8C2C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2821998"/>
            <a:ext cx="2762250" cy="165735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Yelp - Wikipedia">
            <a:extLst>
              <a:ext uri="{FF2B5EF4-FFF2-40B4-BE49-F238E27FC236}">
                <a16:creationId xmlns:a16="http://schemas.microsoft.com/office/drawing/2014/main" id="{7BE0043C-C9EC-A723-7D03-EB15C034F7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56746" y="2301226"/>
            <a:ext cx="3362325" cy="136207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ow to promote your online store with Google Places Tools">
            <a:extLst>
              <a:ext uri="{FF2B5EF4-FFF2-40B4-BE49-F238E27FC236}">
                <a16:creationId xmlns:a16="http://schemas.microsoft.com/office/drawing/2014/main" id="{27B832DF-F619-2493-516B-9D754A7D8D0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36835" y="4361152"/>
            <a:ext cx="3524250" cy="12954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Mapxus: Make indoor mapping simple and smart">
            <a:extLst>
              <a:ext uri="{FF2B5EF4-FFF2-40B4-BE49-F238E27FC236}">
                <a16:creationId xmlns:a16="http://schemas.microsoft.com/office/drawing/2014/main" id="{61824561-9651-4C09-9448-5ECCFB28C59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53350" y="1953564"/>
            <a:ext cx="4438650" cy="102870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北斗衛星導航系統- 維基百科，自由的百科全書">
            <a:extLst>
              <a:ext uri="{FF2B5EF4-FFF2-40B4-BE49-F238E27FC236}">
                <a16:creationId xmlns:a16="http://schemas.microsoft.com/office/drawing/2014/main" id="{A129E5D8-C30B-8D53-2907-B49C0AFDA65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52875" y="4127211"/>
            <a:ext cx="2143125" cy="2143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89564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CAC3B28-4899-6C3F-E9A8-9C6AEB3ECB76}"/>
              </a:ext>
            </a:extLst>
          </p:cNvPr>
          <p:cNvSpPr>
            <a:spLocks noGrp="1"/>
          </p:cNvSpPr>
          <p:nvPr>
            <p:ph type="title"/>
          </p:nvPr>
        </p:nvSpPr>
        <p:spPr/>
        <p:txBody>
          <a:bodyPr/>
          <a:lstStyle/>
          <a:p>
            <a:r>
              <a:rPr lang="en-HK" altLang="zh-HK" dirty="0"/>
              <a:t>The </a:t>
            </a:r>
            <a:r>
              <a:rPr lang="en-HK" altLang="zh-HK" dirty="0" err="1"/>
              <a:t>SoLoMo</a:t>
            </a:r>
            <a:r>
              <a:rPr lang="en-HK" altLang="zh-HK" dirty="0"/>
              <a:t> Ecosystem</a:t>
            </a:r>
            <a:endParaRPr lang="zh-HK" altLang="en-US" dirty="0"/>
          </a:p>
        </p:txBody>
      </p:sp>
      <p:sp>
        <p:nvSpPr>
          <p:cNvPr id="3" name="內容版面配置區 2">
            <a:extLst>
              <a:ext uri="{FF2B5EF4-FFF2-40B4-BE49-F238E27FC236}">
                <a16:creationId xmlns:a16="http://schemas.microsoft.com/office/drawing/2014/main" id="{91D05A6E-344A-C18A-4104-043AC36B7A16}"/>
              </a:ext>
            </a:extLst>
          </p:cNvPr>
          <p:cNvSpPr>
            <a:spLocks noGrp="1"/>
          </p:cNvSpPr>
          <p:nvPr>
            <p:ph idx="1"/>
          </p:nvPr>
        </p:nvSpPr>
        <p:spPr/>
        <p:txBody>
          <a:bodyPr/>
          <a:lstStyle/>
          <a:p>
            <a:r>
              <a:rPr lang="en-HK" altLang="zh-HK" dirty="0"/>
              <a:t>Mobile technology providers</a:t>
            </a:r>
          </a:p>
        </p:txBody>
      </p:sp>
      <p:pic>
        <p:nvPicPr>
          <p:cNvPr id="2050" name="Picture 2" descr="Apple (Hong Kong)">
            <a:extLst>
              <a:ext uri="{FF2B5EF4-FFF2-40B4-BE49-F238E27FC236}">
                <a16:creationId xmlns:a16="http://schemas.microsoft.com/office/drawing/2014/main" id="{D4198F1F-6289-82EA-4F57-48B7320D61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2710729"/>
            <a:ext cx="2143125" cy="214312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google - Wikipedia">
            <a:extLst>
              <a:ext uri="{FF2B5EF4-FFF2-40B4-BE49-F238E27FC236}">
                <a16:creationId xmlns:a16="http://schemas.microsoft.com/office/drawing/2014/main" id="{6EE7700E-F5AA-419C-EB4E-F12717E110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90912" y="2710729"/>
            <a:ext cx="3676650" cy="123825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Samsung - Home | Facebook">
            <a:extLst>
              <a:ext uri="{FF2B5EF4-FFF2-40B4-BE49-F238E27FC236}">
                <a16:creationId xmlns:a16="http://schemas.microsoft.com/office/drawing/2014/main" id="{9C37C07A-EBC6-CE01-1F25-151082D948E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12918" y="1285875"/>
            <a:ext cx="2143125" cy="214312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Huawei Enterprise | Hong Kong Hong Kong">
            <a:extLst>
              <a:ext uri="{FF2B5EF4-FFF2-40B4-BE49-F238E27FC236}">
                <a16:creationId xmlns:a16="http://schemas.microsoft.com/office/drawing/2014/main" id="{75650A83-7BFA-8A14-DA2C-44CE88F482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52875" y="4063134"/>
            <a:ext cx="2143125" cy="2143125"/>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小米香港Xiaomi Hong Kong">
            <a:extLst>
              <a:ext uri="{FF2B5EF4-FFF2-40B4-BE49-F238E27FC236}">
                <a16:creationId xmlns:a16="http://schemas.microsoft.com/office/drawing/2014/main" id="{D3906387-9557-5F49-CA21-26D03D242F8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53337" y="3959225"/>
            <a:ext cx="2143125" cy="2143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18759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4BE53E9-9871-8964-6D4A-B3CAB76A5804}"/>
              </a:ext>
            </a:extLst>
          </p:cNvPr>
          <p:cNvSpPr>
            <a:spLocks noGrp="1"/>
          </p:cNvSpPr>
          <p:nvPr>
            <p:ph type="title"/>
          </p:nvPr>
        </p:nvSpPr>
        <p:spPr/>
        <p:txBody>
          <a:bodyPr/>
          <a:lstStyle/>
          <a:p>
            <a:r>
              <a:rPr lang="en-US" altLang="zh-HK"/>
              <a:t>SoLoMo example</a:t>
            </a:r>
            <a:endParaRPr lang="zh-HK" altLang="en-US" dirty="0"/>
          </a:p>
        </p:txBody>
      </p:sp>
      <p:pic>
        <p:nvPicPr>
          <p:cNvPr id="6" name="線上媒體 5" title="Social, Local, Mobile Advertising">
            <a:hlinkClick r:id="" action="ppaction://media"/>
            <a:extLst>
              <a:ext uri="{FF2B5EF4-FFF2-40B4-BE49-F238E27FC236}">
                <a16:creationId xmlns:a16="http://schemas.microsoft.com/office/drawing/2014/main" id="{4FF23A0A-65BD-9EC2-5BA6-8CC14F7A4E2D}"/>
              </a:ext>
            </a:extLst>
          </p:cNvPr>
          <p:cNvPicPr>
            <a:picLocks noGrp="1" noRot="1" noChangeAspect="1"/>
          </p:cNvPicPr>
          <p:nvPr>
            <p:ph idx="1"/>
            <a:videoFile r:link="rId1"/>
          </p:nvPr>
        </p:nvPicPr>
        <p:blipFill>
          <a:blip r:embed="rId3"/>
          <a:stretch>
            <a:fillRect/>
          </a:stretch>
        </p:blipFill>
        <p:spPr>
          <a:xfrm>
            <a:off x="2245519" y="1415721"/>
            <a:ext cx="7700962" cy="4351338"/>
          </a:xfrm>
          <a:prstGeom prst="rect">
            <a:avLst/>
          </a:prstGeom>
        </p:spPr>
      </p:pic>
      <p:sp>
        <p:nvSpPr>
          <p:cNvPr id="3" name="文字方塊 2">
            <a:extLst>
              <a:ext uri="{FF2B5EF4-FFF2-40B4-BE49-F238E27FC236}">
                <a16:creationId xmlns:a16="http://schemas.microsoft.com/office/drawing/2014/main" id="{C9EBDF4C-2E5E-9CCB-C26A-317D515F5B78}"/>
              </a:ext>
            </a:extLst>
          </p:cNvPr>
          <p:cNvSpPr txBox="1"/>
          <p:nvPr/>
        </p:nvSpPr>
        <p:spPr>
          <a:xfrm>
            <a:off x="3825765" y="5896303"/>
            <a:ext cx="5006307" cy="369332"/>
          </a:xfrm>
          <a:prstGeom prst="rect">
            <a:avLst/>
          </a:prstGeom>
          <a:noFill/>
        </p:spPr>
        <p:txBody>
          <a:bodyPr wrap="none" rtlCol="0">
            <a:spAutoFit/>
          </a:bodyPr>
          <a:lstStyle/>
          <a:p>
            <a:r>
              <a:rPr lang="en-HK" altLang="zh-HK" dirty="0">
                <a:hlinkClick r:id="rId4"/>
              </a:rPr>
              <a:t>https://www.youtube.com/watch?v=5bemF2jdk9A</a:t>
            </a:r>
            <a:r>
              <a:rPr lang="en-HK" altLang="zh-HK" dirty="0"/>
              <a:t> </a:t>
            </a:r>
            <a:endParaRPr lang="zh-HK" altLang="en-US" dirty="0"/>
          </a:p>
        </p:txBody>
      </p:sp>
    </p:spTree>
    <p:extLst>
      <p:ext uri="{BB962C8B-B14F-4D97-AF65-F5344CB8AC3E}">
        <p14:creationId xmlns:p14="http://schemas.microsoft.com/office/powerpoint/2010/main" val="1408429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F9D5BF9-F06C-2351-7033-D5098C17F897}"/>
              </a:ext>
            </a:extLst>
          </p:cNvPr>
          <p:cNvSpPr>
            <a:spLocks noGrp="1"/>
          </p:cNvSpPr>
          <p:nvPr>
            <p:ph type="title"/>
          </p:nvPr>
        </p:nvSpPr>
        <p:spPr/>
        <p:txBody>
          <a:bodyPr/>
          <a:lstStyle/>
          <a:p>
            <a:r>
              <a:rPr lang="en-US" altLang="zh-HK" dirty="0" err="1"/>
              <a:t>SoLoMo</a:t>
            </a:r>
            <a:r>
              <a:rPr lang="en-US" altLang="zh-HK" dirty="0"/>
              <a:t> infrastructure generation</a:t>
            </a:r>
            <a:endParaRPr lang="zh-HK" altLang="en-US" dirty="0"/>
          </a:p>
        </p:txBody>
      </p:sp>
      <p:sp>
        <p:nvSpPr>
          <p:cNvPr id="3" name="內容版面配置區 2">
            <a:extLst>
              <a:ext uri="{FF2B5EF4-FFF2-40B4-BE49-F238E27FC236}">
                <a16:creationId xmlns:a16="http://schemas.microsoft.com/office/drawing/2014/main" id="{192AEBDA-EABF-C8A4-C0AE-D37CE55E2ACE}"/>
              </a:ext>
            </a:extLst>
          </p:cNvPr>
          <p:cNvSpPr>
            <a:spLocks noGrp="1"/>
          </p:cNvSpPr>
          <p:nvPr>
            <p:ph idx="1"/>
          </p:nvPr>
        </p:nvSpPr>
        <p:spPr/>
        <p:txBody>
          <a:bodyPr/>
          <a:lstStyle/>
          <a:p>
            <a:r>
              <a:rPr lang="en-US" altLang="zh-HK" dirty="0"/>
              <a:t>Digital map creation</a:t>
            </a:r>
          </a:p>
          <a:p>
            <a:r>
              <a:rPr lang="en-US" altLang="zh-HK" dirty="0"/>
              <a:t>GPS/Wi-Fi fingerprint positioning</a:t>
            </a:r>
          </a:p>
          <a:p>
            <a:r>
              <a:rPr lang="en-US" altLang="zh-HK" dirty="0"/>
              <a:t>Wi-Fi signal survey</a:t>
            </a:r>
          </a:p>
          <a:p>
            <a:r>
              <a:rPr lang="en-US" altLang="zh-HK" dirty="0"/>
              <a:t>Visual 360 maps</a:t>
            </a:r>
          </a:p>
          <a:p>
            <a:r>
              <a:rPr lang="en-US" altLang="zh-HK" dirty="0"/>
              <a:t>360 video capture</a:t>
            </a:r>
          </a:p>
          <a:p>
            <a:r>
              <a:rPr lang="en-US" altLang="zh-HK" dirty="0"/>
              <a:t>Software development kits and end user applications</a:t>
            </a:r>
            <a:endParaRPr lang="zh-HK" altLang="en-US" dirty="0"/>
          </a:p>
        </p:txBody>
      </p:sp>
    </p:spTree>
    <p:extLst>
      <p:ext uri="{BB962C8B-B14F-4D97-AF65-F5344CB8AC3E}">
        <p14:creationId xmlns:p14="http://schemas.microsoft.com/office/powerpoint/2010/main" val="32470233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AD756E6-575F-BF3F-9CF6-11BFEBB6F471}"/>
              </a:ext>
            </a:extLst>
          </p:cNvPr>
          <p:cNvSpPr>
            <a:spLocks noGrp="1"/>
          </p:cNvSpPr>
          <p:nvPr>
            <p:ph type="title"/>
          </p:nvPr>
        </p:nvSpPr>
        <p:spPr/>
        <p:txBody>
          <a:bodyPr/>
          <a:lstStyle/>
          <a:p>
            <a:r>
              <a:rPr lang="en-US" altLang="zh-HK" dirty="0"/>
              <a:t>Introduction to Digital Mapping</a:t>
            </a:r>
            <a:endParaRPr lang="zh-HK" altLang="en-US" dirty="0"/>
          </a:p>
        </p:txBody>
      </p:sp>
      <p:sp>
        <p:nvSpPr>
          <p:cNvPr id="3" name="內容版面配置區 2">
            <a:extLst>
              <a:ext uri="{FF2B5EF4-FFF2-40B4-BE49-F238E27FC236}">
                <a16:creationId xmlns:a16="http://schemas.microsoft.com/office/drawing/2014/main" id="{20681B96-E6ED-8E3F-2554-82723E1A4B22}"/>
              </a:ext>
            </a:extLst>
          </p:cNvPr>
          <p:cNvSpPr>
            <a:spLocks noGrp="1"/>
          </p:cNvSpPr>
          <p:nvPr>
            <p:ph idx="1"/>
          </p:nvPr>
        </p:nvSpPr>
        <p:spPr/>
        <p:txBody>
          <a:bodyPr/>
          <a:lstStyle/>
          <a:p>
            <a:r>
              <a:rPr lang="en-US" altLang="zh-HK" dirty="0"/>
              <a:t>Digital maps are the digital representation of the real world</a:t>
            </a:r>
          </a:p>
          <a:p>
            <a:r>
              <a:rPr lang="en-US" altLang="zh-HK" dirty="0"/>
              <a:t>They can be used to tell the users the geographic information</a:t>
            </a:r>
          </a:p>
          <a:p>
            <a:r>
              <a:rPr lang="en-US" altLang="zh-HK" dirty="0"/>
              <a:t>E.g. Google map,</a:t>
            </a:r>
            <a:r>
              <a:rPr lang="zh-HK" altLang="en-US" dirty="0"/>
              <a:t> </a:t>
            </a:r>
            <a:r>
              <a:rPr lang="en-US" altLang="zh-HK" dirty="0"/>
              <a:t>Apple map,</a:t>
            </a:r>
          </a:p>
          <a:p>
            <a:pPr marL="0" indent="0">
              <a:buNone/>
            </a:pPr>
            <a:r>
              <a:rPr lang="en-US" altLang="zh-HK" dirty="0"/>
              <a:t>Baidu map, </a:t>
            </a:r>
            <a:r>
              <a:rPr lang="en-US" altLang="zh-HK" dirty="0" err="1"/>
              <a:t>Mapxus</a:t>
            </a:r>
            <a:endParaRPr lang="en-US" altLang="zh-HK" dirty="0"/>
          </a:p>
          <a:p>
            <a:r>
              <a:rPr lang="en-US" altLang="zh-HK" dirty="0"/>
              <a:t>Demo: </a:t>
            </a:r>
          </a:p>
          <a:p>
            <a:pPr marL="0" indent="0">
              <a:buNone/>
            </a:pPr>
            <a:r>
              <a:rPr lang="en-US" altLang="zh-HK" dirty="0">
                <a:hlinkClick r:id="rId2"/>
              </a:rPr>
              <a:t>https://maps.google.com</a:t>
            </a:r>
            <a:r>
              <a:rPr lang="en-US" altLang="zh-HK" dirty="0"/>
              <a:t> </a:t>
            </a:r>
          </a:p>
          <a:p>
            <a:pPr marL="0" indent="0">
              <a:buNone/>
            </a:pPr>
            <a:r>
              <a:rPr lang="en-US" altLang="zh-HK" dirty="0">
                <a:hlinkClick r:id="rId3"/>
              </a:rPr>
              <a:t>https://anywhere.mapxus.com/</a:t>
            </a:r>
            <a:r>
              <a:rPr lang="en-US" altLang="zh-HK" dirty="0"/>
              <a:t> </a:t>
            </a:r>
          </a:p>
        </p:txBody>
      </p:sp>
      <p:pic>
        <p:nvPicPr>
          <p:cNvPr id="5" name="圖片 4">
            <a:extLst>
              <a:ext uri="{FF2B5EF4-FFF2-40B4-BE49-F238E27FC236}">
                <a16:creationId xmlns:a16="http://schemas.microsoft.com/office/drawing/2014/main" id="{91D26099-02A9-F698-9D11-3D042E1E2E21}"/>
              </a:ext>
            </a:extLst>
          </p:cNvPr>
          <p:cNvPicPr>
            <a:picLocks noChangeAspect="1"/>
          </p:cNvPicPr>
          <p:nvPr/>
        </p:nvPicPr>
        <p:blipFill>
          <a:blip r:embed="rId4"/>
          <a:stretch>
            <a:fillRect/>
          </a:stretch>
        </p:blipFill>
        <p:spPr>
          <a:xfrm>
            <a:off x="6887080" y="3011488"/>
            <a:ext cx="4694772" cy="3300412"/>
          </a:xfrm>
          <a:prstGeom prst="rect">
            <a:avLst/>
          </a:prstGeom>
        </p:spPr>
      </p:pic>
    </p:spTree>
    <p:extLst>
      <p:ext uri="{BB962C8B-B14F-4D97-AF65-F5344CB8AC3E}">
        <p14:creationId xmlns:p14="http://schemas.microsoft.com/office/powerpoint/2010/main" val="34073101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230E086-D5F2-5EC1-3002-629A18EA19FA}"/>
              </a:ext>
            </a:extLst>
          </p:cNvPr>
          <p:cNvSpPr>
            <a:spLocks noGrp="1"/>
          </p:cNvSpPr>
          <p:nvPr>
            <p:ph type="title"/>
          </p:nvPr>
        </p:nvSpPr>
        <p:spPr/>
        <p:txBody>
          <a:bodyPr/>
          <a:lstStyle/>
          <a:p>
            <a:r>
              <a:rPr lang="en-US" altLang="zh-HK" dirty="0"/>
              <a:t>Digital mapping tool</a:t>
            </a:r>
            <a:endParaRPr lang="zh-HK" altLang="en-US" dirty="0"/>
          </a:p>
        </p:txBody>
      </p:sp>
      <p:sp>
        <p:nvSpPr>
          <p:cNvPr id="3" name="內容版面配置區 2">
            <a:extLst>
              <a:ext uri="{FF2B5EF4-FFF2-40B4-BE49-F238E27FC236}">
                <a16:creationId xmlns:a16="http://schemas.microsoft.com/office/drawing/2014/main" id="{BFF40BE3-25ED-5723-BD43-B117FD2DD508}"/>
              </a:ext>
            </a:extLst>
          </p:cNvPr>
          <p:cNvSpPr>
            <a:spLocks noGrp="1"/>
          </p:cNvSpPr>
          <p:nvPr>
            <p:ph idx="1"/>
          </p:nvPr>
        </p:nvSpPr>
        <p:spPr/>
        <p:txBody>
          <a:bodyPr/>
          <a:lstStyle/>
          <a:p>
            <a:r>
              <a:rPr lang="en-US" altLang="zh-HK" dirty="0"/>
              <a:t>A digital mapping tool allows the user to create geographical display data.</a:t>
            </a:r>
          </a:p>
          <a:p>
            <a:r>
              <a:rPr lang="en-US" altLang="zh-HK" dirty="0"/>
              <a:t>It comes with a Geographical Information System (GIS) that allows a geospatial analysis and visualization of specific locations.</a:t>
            </a:r>
          </a:p>
          <a:p>
            <a:r>
              <a:rPr lang="en-US" altLang="zh-HK" dirty="0"/>
              <a:t>E.g. Cell Sketch – it is a digital mapping tool created by </a:t>
            </a:r>
            <a:r>
              <a:rPr lang="en-US" altLang="zh-HK" dirty="0" err="1"/>
              <a:t>Maphive</a:t>
            </a:r>
            <a:r>
              <a:rPr lang="en-US" altLang="zh-HK" dirty="0"/>
              <a:t> Technology Ltd. It includes many layers of data, such as structural, point of interest, navigation, positioning and visual data. Its output can be integrated with the Indoor Mapping Data Format used by Apply Maps.</a:t>
            </a:r>
            <a:endParaRPr lang="zh-HK" altLang="en-US" dirty="0"/>
          </a:p>
        </p:txBody>
      </p:sp>
    </p:spTree>
    <p:extLst>
      <p:ext uri="{BB962C8B-B14F-4D97-AF65-F5344CB8AC3E}">
        <p14:creationId xmlns:p14="http://schemas.microsoft.com/office/powerpoint/2010/main" val="8015566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E9A1C5A-059C-9F77-FC9A-83B81DF3CD1C}"/>
              </a:ext>
            </a:extLst>
          </p:cNvPr>
          <p:cNvSpPr>
            <a:spLocks noGrp="1"/>
          </p:cNvSpPr>
          <p:nvPr>
            <p:ph type="title"/>
          </p:nvPr>
        </p:nvSpPr>
        <p:spPr/>
        <p:txBody>
          <a:bodyPr/>
          <a:lstStyle/>
          <a:p>
            <a:r>
              <a:rPr lang="en-US" altLang="zh-HK" dirty="0"/>
              <a:t>Work-flow of indoor digital map production</a:t>
            </a:r>
            <a:endParaRPr lang="zh-HK" altLang="en-US" dirty="0"/>
          </a:p>
        </p:txBody>
      </p:sp>
      <p:sp>
        <p:nvSpPr>
          <p:cNvPr id="3" name="內容版面配置區 2">
            <a:extLst>
              <a:ext uri="{FF2B5EF4-FFF2-40B4-BE49-F238E27FC236}">
                <a16:creationId xmlns:a16="http://schemas.microsoft.com/office/drawing/2014/main" id="{89F0A2FA-88B9-CD91-56F5-46B93053493B}"/>
              </a:ext>
            </a:extLst>
          </p:cNvPr>
          <p:cNvSpPr>
            <a:spLocks noGrp="1"/>
          </p:cNvSpPr>
          <p:nvPr>
            <p:ph idx="1"/>
          </p:nvPr>
        </p:nvSpPr>
        <p:spPr/>
        <p:txBody>
          <a:bodyPr/>
          <a:lstStyle/>
          <a:p>
            <a:endParaRPr lang="zh-HK" altLang="en-US"/>
          </a:p>
        </p:txBody>
      </p:sp>
      <p:pic>
        <p:nvPicPr>
          <p:cNvPr id="5" name="圖片 4">
            <a:extLst>
              <a:ext uri="{FF2B5EF4-FFF2-40B4-BE49-F238E27FC236}">
                <a16:creationId xmlns:a16="http://schemas.microsoft.com/office/drawing/2014/main" id="{8F09B0CF-495E-6E0D-21AA-109DD00DFD2A}"/>
              </a:ext>
            </a:extLst>
          </p:cNvPr>
          <p:cNvPicPr>
            <a:picLocks noChangeAspect="1"/>
          </p:cNvPicPr>
          <p:nvPr/>
        </p:nvPicPr>
        <p:blipFill>
          <a:blip r:embed="rId2"/>
          <a:stretch>
            <a:fillRect/>
          </a:stretch>
        </p:blipFill>
        <p:spPr>
          <a:xfrm>
            <a:off x="681037" y="1825625"/>
            <a:ext cx="11031104" cy="4080973"/>
          </a:xfrm>
          <a:prstGeom prst="rect">
            <a:avLst/>
          </a:prstGeom>
        </p:spPr>
      </p:pic>
    </p:spTree>
    <p:extLst>
      <p:ext uri="{BB962C8B-B14F-4D97-AF65-F5344CB8AC3E}">
        <p14:creationId xmlns:p14="http://schemas.microsoft.com/office/powerpoint/2010/main" val="28727662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10F4270-EAD4-65E4-4204-33BB155B82D4}"/>
              </a:ext>
            </a:extLst>
          </p:cNvPr>
          <p:cNvSpPr>
            <a:spLocks noGrp="1"/>
          </p:cNvSpPr>
          <p:nvPr>
            <p:ph type="title"/>
          </p:nvPr>
        </p:nvSpPr>
        <p:spPr/>
        <p:txBody>
          <a:bodyPr/>
          <a:lstStyle/>
          <a:p>
            <a:r>
              <a:rPr lang="en-US" altLang="zh-HK" dirty="0"/>
              <a:t>A map production demonstration</a:t>
            </a:r>
            <a:endParaRPr lang="zh-HK" altLang="en-US" dirty="0"/>
          </a:p>
        </p:txBody>
      </p:sp>
      <p:sp>
        <p:nvSpPr>
          <p:cNvPr id="3" name="內容版面配置區 2">
            <a:extLst>
              <a:ext uri="{FF2B5EF4-FFF2-40B4-BE49-F238E27FC236}">
                <a16:creationId xmlns:a16="http://schemas.microsoft.com/office/drawing/2014/main" id="{1E8EAE00-DC9F-05D6-2DDB-385F4BF5921C}"/>
              </a:ext>
            </a:extLst>
          </p:cNvPr>
          <p:cNvSpPr>
            <a:spLocks noGrp="1"/>
          </p:cNvSpPr>
          <p:nvPr>
            <p:ph idx="1"/>
          </p:nvPr>
        </p:nvSpPr>
        <p:spPr/>
        <p:txBody>
          <a:bodyPr/>
          <a:lstStyle/>
          <a:p>
            <a:r>
              <a:rPr lang="en-US" altLang="zh-HK" dirty="0"/>
              <a:t>Cell sketch: </a:t>
            </a:r>
            <a:r>
              <a:rPr lang="en-US" altLang="zh-HK" dirty="0">
                <a:hlinkClick r:id="rId2"/>
              </a:rPr>
              <a:t>https://cse-test.mapxus.com</a:t>
            </a:r>
            <a:r>
              <a:rPr lang="en-US" altLang="zh-HK" dirty="0"/>
              <a:t> </a:t>
            </a:r>
            <a:endParaRPr lang="zh-HK" altLang="en-US" dirty="0"/>
          </a:p>
        </p:txBody>
      </p:sp>
      <p:pic>
        <p:nvPicPr>
          <p:cNvPr id="5" name="圖片 4">
            <a:extLst>
              <a:ext uri="{FF2B5EF4-FFF2-40B4-BE49-F238E27FC236}">
                <a16:creationId xmlns:a16="http://schemas.microsoft.com/office/drawing/2014/main" id="{AB90C3CE-47F2-1EB4-6083-CDCF79BF2D6B}"/>
              </a:ext>
            </a:extLst>
          </p:cNvPr>
          <p:cNvPicPr>
            <a:picLocks noChangeAspect="1"/>
          </p:cNvPicPr>
          <p:nvPr/>
        </p:nvPicPr>
        <p:blipFill>
          <a:blip r:embed="rId3"/>
          <a:stretch>
            <a:fillRect/>
          </a:stretch>
        </p:blipFill>
        <p:spPr>
          <a:xfrm>
            <a:off x="2491617" y="2508717"/>
            <a:ext cx="5695122" cy="3531241"/>
          </a:xfrm>
          <a:prstGeom prst="rect">
            <a:avLst/>
          </a:prstGeom>
        </p:spPr>
      </p:pic>
    </p:spTree>
    <p:extLst>
      <p:ext uri="{BB962C8B-B14F-4D97-AF65-F5344CB8AC3E}">
        <p14:creationId xmlns:p14="http://schemas.microsoft.com/office/powerpoint/2010/main" val="998448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D267809-8F73-EBE1-43D3-2BBDF479BA0E}"/>
              </a:ext>
            </a:extLst>
          </p:cNvPr>
          <p:cNvSpPr>
            <a:spLocks noGrp="1"/>
          </p:cNvSpPr>
          <p:nvPr>
            <p:ph type="title"/>
          </p:nvPr>
        </p:nvSpPr>
        <p:spPr/>
        <p:txBody>
          <a:bodyPr/>
          <a:lstStyle/>
          <a:p>
            <a:r>
              <a:rPr lang="en-US" altLang="zh-HK" dirty="0"/>
              <a:t>Introduction to Points of Interest (</a:t>
            </a:r>
            <a:r>
              <a:rPr lang="en-US" altLang="zh-HK" dirty="0" err="1"/>
              <a:t>PoI</a:t>
            </a:r>
            <a:r>
              <a:rPr lang="en-US" altLang="zh-HK" dirty="0"/>
              <a:t>)</a:t>
            </a:r>
            <a:endParaRPr lang="zh-HK" altLang="en-US" dirty="0"/>
          </a:p>
        </p:txBody>
      </p:sp>
      <p:sp>
        <p:nvSpPr>
          <p:cNvPr id="3" name="內容版面配置區 2">
            <a:extLst>
              <a:ext uri="{FF2B5EF4-FFF2-40B4-BE49-F238E27FC236}">
                <a16:creationId xmlns:a16="http://schemas.microsoft.com/office/drawing/2014/main" id="{5A20342E-3D13-B110-872B-5C585F473526}"/>
              </a:ext>
            </a:extLst>
          </p:cNvPr>
          <p:cNvSpPr>
            <a:spLocks noGrp="1"/>
          </p:cNvSpPr>
          <p:nvPr>
            <p:ph idx="1"/>
          </p:nvPr>
        </p:nvSpPr>
        <p:spPr/>
        <p:txBody>
          <a:bodyPr/>
          <a:lstStyle/>
          <a:p>
            <a:r>
              <a:rPr lang="en-US" altLang="zh-HK" dirty="0" err="1"/>
              <a:t>PoI</a:t>
            </a:r>
            <a:r>
              <a:rPr lang="en-US" altLang="zh-HK" dirty="0"/>
              <a:t> refers to the digital representation of physical locations that individuals may find helpful or interests, e.g. retail stores, washrooms, visitor center, etc.</a:t>
            </a:r>
          </a:p>
          <a:p>
            <a:r>
              <a:rPr lang="en-US" altLang="zh-HK" dirty="0"/>
              <a:t>They store the information such as the names, addresses, geographical coordinates, category classification, contact information, etc.</a:t>
            </a:r>
          </a:p>
          <a:p>
            <a:r>
              <a:rPr lang="en-US" altLang="zh-HK" dirty="0"/>
              <a:t>What will a restaurant store in its </a:t>
            </a:r>
            <a:r>
              <a:rPr lang="en-US" altLang="zh-HK" dirty="0" err="1"/>
              <a:t>PoI</a:t>
            </a:r>
            <a:r>
              <a:rPr lang="en-US" altLang="zh-HK" dirty="0"/>
              <a:t> information?</a:t>
            </a:r>
            <a:endParaRPr lang="zh-HK" altLang="en-US" dirty="0"/>
          </a:p>
        </p:txBody>
      </p:sp>
      <p:pic>
        <p:nvPicPr>
          <p:cNvPr id="9" name="圖片 8">
            <a:extLst>
              <a:ext uri="{FF2B5EF4-FFF2-40B4-BE49-F238E27FC236}">
                <a16:creationId xmlns:a16="http://schemas.microsoft.com/office/drawing/2014/main" id="{BE93EF49-0358-295B-5FBE-17E0C0D2DF4E}"/>
              </a:ext>
            </a:extLst>
          </p:cNvPr>
          <p:cNvPicPr>
            <a:picLocks noChangeAspect="1"/>
          </p:cNvPicPr>
          <p:nvPr/>
        </p:nvPicPr>
        <p:blipFill>
          <a:blip r:embed="rId2"/>
          <a:stretch>
            <a:fillRect/>
          </a:stretch>
        </p:blipFill>
        <p:spPr>
          <a:xfrm>
            <a:off x="8715375" y="4197364"/>
            <a:ext cx="2853104" cy="1979599"/>
          </a:xfrm>
          <a:prstGeom prst="rect">
            <a:avLst/>
          </a:prstGeom>
        </p:spPr>
      </p:pic>
    </p:spTree>
    <p:extLst>
      <p:ext uri="{BB962C8B-B14F-4D97-AF65-F5344CB8AC3E}">
        <p14:creationId xmlns:p14="http://schemas.microsoft.com/office/powerpoint/2010/main" val="37222357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67CE0CE-4D83-AD42-E03D-5B4FA01A9478}"/>
              </a:ext>
            </a:extLst>
          </p:cNvPr>
          <p:cNvSpPr>
            <a:spLocks noGrp="1"/>
          </p:cNvSpPr>
          <p:nvPr>
            <p:ph type="title"/>
          </p:nvPr>
        </p:nvSpPr>
        <p:spPr/>
        <p:txBody>
          <a:bodyPr/>
          <a:lstStyle/>
          <a:p>
            <a:r>
              <a:rPr lang="en-US" altLang="zh-HK" dirty="0"/>
              <a:t>Source of </a:t>
            </a:r>
            <a:r>
              <a:rPr lang="en-US" altLang="zh-HK" dirty="0" err="1"/>
              <a:t>PoI</a:t>
            </a:r>
            <a:r>
              <a:rPr lang="en-US" altLang="zh-HK" dirty="0"/>
              <a:t> data</a:t>
            </a:r>
            <a:endParaRPr lang="zh-HK" altLang="en-US" dirty="0"/>
          </a:p>
        </p:txBody>
      </p:sp>
      <p:sp>
        <p:nvSpPr>
          <p:cNvPr id="3" name="內容版面配置區 2">
            <a:extLst>
              <a:ext uri="{FF2B5EF4-FFF2-40B4-BE49-F238E27FC236}">
                <a16:creationId xmlns:a16="http://schemas.microsoft.com/office/drawing/2014/main" id="{29B3F19F-DE30-5C03-2F36-70A35180FE4B}"/>
              </a:ext>
            </a:extLst>
          </p:cNvPr>
          <p:cNvSpPr>
            <a:spLocks noGrp="1"/>
          </p:cNvSpPr>
          <p:nvPr>
            <p:ph idx="1"/>
          </p:nvPr>
        </p:nvSpPr>
        <p:spPr/>
        <p:txBody>
          <a:bodyPr/>
          <a:lstStyle/>
          <a:p>
            <a:r>
              <a:rPr lang="en-US" altLang="zh-HK" dirty="0"/>
              <a:t>User-generated data, web and media platforms</a:t>
            </a:r>
          </a:p>
          <a:p>
            <a:r>
              <a:rPr lang="en-US" altLang="zh-HK" dirty="0"/>
              <a:t>Onsite data</a:t>
            </a:r>
          </a:p>
          <a:p>
            <a:r>
              <a:rPr lang="en-US" altLang="zh-HK" dirty="0"/>
              <a:t>Official government sources</a:t>
            </a:r>
          </a:p>
          <a:p>
            <a:r>
              <a:rPr lang="en-US" altLang="zh-HK" dirty="0"/>
              <a:t>Public directories</a:t>
            </a:r>
          </a:p>
          <a:p>
            <a:endParaRPr lang="zh-HK" altLang="en-US" dirty="0"/>
          </a:p>
        </p:txBody>
      </p:sp>
      <p:pic>
        <p:nvPicPr>
          <p:cNvPr id="5" name="圖片 4">
            <a:extLst>
              <a:ext uri="{FF2B5EF4-FFF2-40B4-BE49-F238E27FC236}">
                <a16:creationId xmlns:a16="http://schemas.microsoft.com/office/drawing/2014/main" id="{82392317-6AB6-E355-2A18-2FF281D06EE4}"/>
              </a:ext>
            </a:extLst>
          </p:cNvPr>
          <p:cNvPicPr>
            <a:picLocks noChangeAspect="1"/>
          </p:cNvPicPr>
          <p:nvPr/>
        </p:nvPicPr>
        <p:blipFill>
          <a:blip r:embed="rId2"/>
          <a:stretch>
            <a:fillRect/>
          </a:stretch>
        </p:blipFill>
        <p:spPr>
          <a:xfrm>
            <a:off x="5777003" y="2420477"/>
            <a:ext cx="5915636" cy="3891423"/>
          </a:xfrm>
          <a:prstGeom prst="rect">
            <a:avLst/>
          </a:prstGeom>
        </p:spPr>
      </p:pic>
    </p:spTree>
    <p:extLst>
      <p:ext uri="{BB962C8B-B14F-4D97-AF65-F5344CB8AC3E}">
        <p14:creationId xmlns:p14="http://schemas.microsoft.com/office/powerpoint/2010/main" val="5083753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1EDAF22-CB95-7068-06C1-86471FB2EA21}"/>
              </a:ext>
            </a:extLst>
          </p:cNvPr>
          <p:cNvSpPr>
            <a:spLocks noGrp="1"/>
          </p:cNvSpPr>
          <p:nvPr>
            <p:ph type="title"/>
          </p:nvPr>
        </p:nvSpPr>
        <p:spPr/>
        <p:txBody>
          <a:bodyPr/>
          <a:lstStyle/>
          <a:p>
            <a:r>
              <a:rPr lang="en-US" altLang="zh-HK"/>
              <a:t>Lecturer information</a:t>
            </a:r>
            <a:endParaRPr lang="zh-HK" altLang="en-US" dirty="0"/>
          </a:p>
        </p:txBody>
      </p:sp>
      <p:sp>
        <p:nvSpPr>
          <p:cNvPr id="3" name="內容版面配置區 2">
            <a:extLst>
              <a:ext uri="{FF2B5EF4-FFF2-40B4-BE49-F238E27FC236}">
                <a16:creationId xmlns:a16="http://schemas.microsoft.com/office/drawing/2014/main" id="{532E0C2C-4795-5F54-F49E-E3005DC856DD}"/>
              </a:ext>
            </a:extLst>
          </p:cNvPr>
          <p:cNvSpPr>
            <a:spLocks noGrp="1"/>
          </p:cNvSpPr>
          <p:nvPr>
            <p:ph idx="1"/>
          </p:nvPr>
        </p:nvSpPr>
        <p:spPr>
          <a:xfrm>
            <a:off x="838200" y="1825625"/>
            <a:ext cx="8163560" cy="4351338"/>
          </a:xfrm>
        </p:spPr>
        <p:txBody>
          <a:bodyPr/>
          <a:lstStyle/>
          <a:p>
            <a:r>
              <a:rPr lang="fr-FR" altLang="zh-HK" dirty="0"/>
              <a:t>Dr. Chau Chun Pong, James</a:t>
            </a:r>
          </a:p>
          <a:p>
            <a:pPr lvl="1"/>
            <a:r>
              <a:rPr lang="fr-FR" altLang="zh-HK" dirty="0"/>
              <a:t>PhD in Electronic and Information Engineering, PolyU</a:t>
            </a:r>
          </a:p>
          <a:p>
            <a:pPr lvl="1"/>
            <a:r>
              <a:rPr lang="fr-FR" altLang="zh-HK" dirty="0"/>
              <a:t>Principal Lecturer of CPCE, PolyU</a:t>
            </a:r>
          </a:p>
          <a:p>
            <a:pPr lvl="1"/>
            <a:r>
              <a:rPr lang="fr-FR" altLang="zh-HK" dirty="0"/>
              <a:t>Associate Division Head of SEHS, CPCE, PolyU</a:t>
            </a:r>
          </a:p>
          <a:p>
            <a:r>
              <a:rPr lang="fr-FR" altLang="zh-HK" dirty="0"/>
              <a:t>Research Interests:</a:t>
            </a:r>
          </a:p>
          <a:p>
            <a:pPr lvl="1"/>
            <a:r>
              <a:rPr lang="fr-FR" altLang="zh-HK" dirty="0"/>
              <a:t>Image processing, video processing, pattern recognition, artificial intelligence, Integrated circuits, indoor positioning, robotics.</a:t>
            </a:r>
          </a:p>
          <a:p>
            <a:r>
              <a:rPr lang="fr-FR" altLang="zh-HK" dirty="0"/>
              <a:t>Tel: 3746 0237</a:t>
            </a:r>
          </a:p>
          <a:p>
            <a:r>
              <a:rPr lang="fr-FR" altLang="zh-HK" dirty="0"/>
              <a:t>Email: ccjames@cpce-polyu.edu.hk</a:t>
            </a:r>
          </a:p>
          <a:p>
            <a:endParaRPr lang="zh-HK" altLang="en-US" dirty="0"/>
          </a:p>
        </p:txBody>
      </p:sp>
      <p:pic>
        <p:nvPicPr>
          <p:cNvPr id="1026" name="Picture 2" descr="Dr CHAU, Chun-pong James">
            <a:extLst>
              <a:ext uri="{FF2B5EF4-FFF2-40B4-BE49-F238E27FC236}">
                <a16:creationId xmlns:a16="http://schemas.microsoft.com/office/drawing/2014/main" id="{F00AC950-560F-4A49-1ED0-98CB2426BC4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01759" y="115089"/>
            <a:ext cx="3092451" cy="4118451"/>
          </a:xfrm>
          <a:prstGeom prst="rect">
            <a:avLst/>
          </a:prstGeom>
          <a:noFill/>
          <a:extLst>
            <a:ext uri="{909E8E84-426E-40DD-AFC4-6F175D3DCCD1}">
              <a14:hiddenFill xmlns:a14="http://schemas.microsoft.com/office/drawing/2010/main">
                <a:solidFill>
                  <a:srgbClr val="FFFFFF"/>
                </a:solidFill>
              </a14:hiddenFill>
            </a:ext>
          </a:extLst>
        </p:spPr>
      </p:pic>
      <p:pic>
        <p:nvPicPr>
          <p:cNvPr id="5" name="圖片 4" descr="一張含有 文字, 螢幕擷取畫面, 藝術, 樣式 的圖片&#10;&#10;自動產生的描述">
            <a:extLst>
              <a:ext uri="{FF2B5EF4-FFF2-40B4-BE49-F238E27FC236}">
                <a16:creationId xmlns:a16="http://schemas.microsoft.com/office/drawing/2014/main" id="{C497F929-F2E9-D66F-00D3-A8767659EA7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5454" t="26621" r="15829" b="21457"/>
          <a:stretch/>
        </p:blipFill>
        <p:spPr>
          <a:xfrm>
            <a:off x="9587230" y="4344185"/>
            <a:ext cx="1921510" cy="1962636"/>
          </a:xfrm>
          <a:prstGeom prst="rect">
            <a:avLst/>
          </a:prstGeom>
        </p:spPr>
      </p:pic>
    </p:spTree>
    <p:extLst>
      <p:ext uri="{BB962C8B-B14F-4D97-AF65-F5344CB8AC3E}">
        <p14:creationId xmlns:p14="http://schemas.microsoft.com/office/powerpoint/2010/main" val="37803021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57A0CAB-3F6C-6F36-34BC-A4BB77CCA3B2}"/>
              </a:ext>
            </a:extLst>
          </p:cNvPr>
          <p:cNvSpPr>
            <a:spLocks noGrp="1"/>
          </p:cNvSpPr>
          <p:nvPr>
            <p:ph type="title"/>
          </p:nvPr>
        </p:nvSpPr>
        <p:spPr/>
        <p:txBody>
          <a:bodyPr/>
          <a:lstStyle/>
          <a:p>
            <a:r>
              <a:rPr lang="en-US" altLang="zh-HK" dirty="0"/>
              <a:t>How is </a:t>
            </a:r>
            <a:r>
              <a:rPr lang="en-US" altLang="zh-HK" dirty="0" err="1"/>
              <a:t>PoI</a:t>
            </a:r>
            <a:r>
              <a:rPr lang="en-US" altLang="zh-HK" dirty="0"/>
              <a:t> represented in digital maps?</a:t>
            </a:r>
            <a:endParaRPr lang="zh-HK" altLang="en-US" dirty="0"/>
          </a:p>
        </p:txBody>
      </p:sp>
      <p:sp>
        <p:nvSpPr>
          <p:cNvPr id="3" name="內容版面配置區 2">
            <a:extLst>
              <a:ext uri="{FF2B5EF4-FFF2-40B4-BE49-F238E27FC236}">
                <a16:creationId xmlns:a16="http://schemas.microsoft.com/office/drawing/2014/main" id="{3BE07524-EDD6-8B41-C5DF-EB2334AA04FD}"/>
              </a:ext>
            </a:extLst>
          </p:cNvPr>
          <p:cNvSpPr>
            <a:spLocks noGrp="1"/>
          </p:cNvSpPr>
          <p:nvPr>
            <p:ph idx="1"/>
          </p:nvPr>
        </p:nvSpPr>
        <p:spPr/>
        <p:txBody>
          <a:bodyPr/>
          <a:lstStyle/>
          <a:p>
            <a:r>
              <a:rPr lang="en-US" altLang="zh-HK" dirty="0"/>
              <a:t>Icons and symbols</a:t>
            </a:r>
          </a:p>
          <a:p>
            <a:r>
              <a:rPr lang="en-US" altLang="zh-HK" dirty="0" err="1"/>
              <a:t>Colour</a:t>
            </a:r>
            <a:r>
              <a:rPr lang="en-US" altLang="zh-HK" dirty="0"/>
              <a:t> coding</a:t>
            </a:r>
          </a:p>
          <a:p>
            <a:r>
              <a:rPr lang="en-US" altLang="zh-HK" dirty="0"/>
              <a:t>Text labels</a:t>
            </a:r>
            <a:endParaRPr lang="zh-HK" altLang="en-US" dirty="0"/>
          </a:p>
        </p:txBody>
      </p:sp>
      <p:pic>
        <p:nvPicPr>
          <p:cNvPr id="5" name="圖片 4">
            <a:extLst>
              <a:ext uri="{FF2B5EF4-FFF2-40B4-BE49-F238E27FC236}">
                <a16:creationId xmlns:a16="http://schemas.microsoft.com/office/drawing/2014/main" id="{EE8F959F-96E3-0A76-84AE-BE09DC3463E6}"/>
              </a:ext>
            </a:extLst>
          </p:cNvPr>
          <p:cNvPicPr>
            <a:picLocks noChangeAspect="1"/>
          </p:cNvPicPr>
          <p:nvPr/>
        </p:nvPicPr>
        <p:blipFill>
          <a:blip r:embed="rId2"/>
          <a:stretch>
            <a:fillRect/>
          </a:stretch>
        </p:blipFill>
        <p:spPr>
          <a:xfrm>
            <a:off x="4029074" y="1524656"/>
            <a:ext cx="7072313" cy="4652308"/>
          </a:xfrm>
          <a:prstGeom prst="rect">
            <a:avLst/>
          </a:prstGeom>
        </p:spPr>
      </p:pic>
    </p:spTree>
    <p:extLst>
      <p:ext uri="{BB962C8B-B14F-4D97-AF65-F5344CB8AC3E}">
        <p14:creationId xmlns:p14="http://schemas.microsoft.com/office/powerpoint/2010/main" val="22425484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10F4270-EAD4-65E4-4204-33BB155B82D4}"/>
              </a:ext>
            </a:extLst>
          </p:cNvPr>
          <p:cNvSpPr>
            <a:spLocks noGrp="1"/>
          </p:cNvSpPr>
          <p:nvPr>
            <p:ph type="title"/>
          </p:nvPr>
        </p:nvSpPr>
        <p:spPr/>
        <p:txBody>
          <a:bodyPr/>
          <a:lstStyle/>
          <a:p>
            <a:r>
              <a:rPr lang="en-US" altLang="zh-HK" dirty="0" err="1"/>
              <a:t>PoI</a:t>
            </a:r>
            <a:r>
              <a:rPr lang="en-US" altLang="zh-HK" dirty="0"/>
              <a:t> drawing demonstration</a:t>
            </a:r>
            <a:endParaRPr lang="zh-HK" altLang="en-US" dirty="0"/>
          </a:p>
        </p:txBody>
      </p:sp>
      <p:sp>
        <p:nvSpPr>
          <p:cNvPr id="3" name="內容版面配置區 2">
            <a:extLst>
              <a:ext uri="{FF2B5EF4-FFF2-40B4-BE49-F238E27FC236}">
                <a16:creationId xmlns:a16="http://schemas.microsoft.com/office/drawing/2014/main" id="{1E8EAE00-DC9F-05D6-2DDB-385F4BF5921C}"/>
              </a:ext>
            </a:extLst>
          </p:cNvPr>
          <p:cNvSpPr>
            <a:spLocks noGrp="1"/>
          </p:cNvSpPr>
          <p:nvPr>
            <p:ph idx="1"/>
          </p:nvPr>
        </p:nvSpPr>
        <p:spPr/>
        <p:txBody>
          <a:bodyPr/>
          <a:lstStyle/>
          <a:p>
            <a:endParaRPr lang="zh-HK" altLang="en-US" dirty="0"/>
          </a:p>
        </p:txBody>
      </p:sp>
      <p:pic>
        <p:nvPicPr>
          <p:cNvPr id="5" name="圖片 4">
            <a:extLst>
              <a:ext uri="{FF2B5EF4-FFF2-40B4-BE49-F238E27FC236}">
                <a16:creationId xmlns:a16="http://schemas.microsoft.com/office/drawing/2014/main" id="{B31A1FE5-682F-4016-22D3-47EBDEF7EE17}"/>
              </a:ext>
            </a:extLst>
          </p:cNvPr>
          <p:cNvPicPr>
            <a:picLocks noChangeAspect="1"/>
          </p:cNvPicPr>
          <p:nvPr/>
        </p:nvPicPr>
        <p:blipFill>
          <a:blip r:embed="rId2"/>
          <a:stretch>
            <a:fillRect/>
          </a:stretch>
        </p:blipFill>
        <p:spPr>
          <a:xfrm>
            <a:off x="1323309" y="1832957"/>
            <a:ext cx="9545382" cy="4344006"/>
          </a:xfrm>
          <a:prstGeom prst="rect">
            <a:avLst/>
          </a:prstGeom>
        </p:spPr>
      </p:pic>
    </p:spTree>
    <p:extLst>
      <p:ext uri="{BB962C8B-B14F-4D97-AF65-F5344CB8AC3E}">
        <p14:creationId xmlns:p14="http://schemas.microsoft.com/office/powerpoint/2010/main" val="408348630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755F935-2BE1-4FAF-28DA-7A99CADB26DD}"/>
              </a:ext>
            </a:extLst>
          </p:cNvPr>
          <p:cNvSpPr>
            <a:spLocks noGrp="1"/>
          </p:cNvSpPr>
          <p:nvPr>
            <p:ph type="title"/>
          </p:nvPr>
        </p:nvSpPr>
        <p:spPr/>
        <p:txBody>
          <a:bodyPr/>
          <a:lstStyle/>
          <a:p>
            <a:r>
              <a:rPr lang="en-US" altLang="zh-HK" dirty="0"/>
              <a:t>Introduction to </a:t>
            </a:r>
            <a:r>
              <a:rPr lang="en-US" altLang="zh-HK" dirty="0" err="1"/>
              <a:t>pathwebs</a:t>
            </a:r>
            <a:endParaRPr lang="zh-HK" altLang="en-US" dirty="0"/>
          </a:p>
        </p:txBody>
      </p:sp>
      <p:sp>
        <p:nvSpPr>
          <p:cNvPr id="3" name="內容版面配置區 2">
            <a:extLst>
              <a:ext uri="{FF2B5EF4-FFF2-40B4-BE49-F238E27FC236}">
                <a16:creationId xmlns:a16="http://schemas.microsoft.com/office/drawing/2014/main" id="{0BA09B22-7182-7E4F-19AD-60C4543E8D1B}"/>
              </a:ext>
            </a:extLst>
          </p:cNvPr>
          <p:cNvSpPr>
            <a:spLocks noGrp="1"/>
          </p:cNvSpPr>
          <p:nvPr>
            <p:ph idx="1"/>
          </p:nvPr>
        </p:nvSpPr>
        <p:spPr/>
        <p:txBody>
          <a:bodyPr/>
          <a:lstStyle/>
          <a:p>
            <a:r>
              <a:rPr lang="en-US" altLang="zh-HK" dirty="0" err="1"/>
              <a:t>Pathwebs</a:t>
            </a:r>
            <a:r>
              <a:rPr lang="en-US" altLang="zh-HK" dirty="0"/>
              <a:t> mean the pedestrian paths, it helps the pedestrian to travel the environments, guide them to walk and lead them to their destinations.</a:t>
            </a:r>
          </a:p>
          <a:p>
            <a:r>
              <a:rPr lang="en-US" altLang="zh-HK" dirty="0"/>
              <a:t>The </a:t>
            </a:r>
            <a:r>
              <a:rPr lang="en-US" altLang="zh-HK" dirty="0" err="1"/>
              <a:t>pathwebs</a:t>
            </a:r>
            <a:r>
              <a:rPr lang="en-US" altLang="zh-HK" dirty="0"/>
              <a:t> should be added to the digital maps by the map creators.</a:t>
            </a:r>
            <a:endParaRPr lang="zh-HK" altLang="en-US" dirty="0"/>
          </a:p>
        </p:txBody>
      </p:sp>
      <p:pic>
        <p:nvPicPr>
          <p:cNvPr id="5" name="圖片 4">
            <a:extLst>
              <a:ext uri="{FF2B5EF4-FFF2-40B4-BE49-F238E27FC236}">
                <a16:creationId xmlns:a16="http://schemas.microsoft.com/office/drawing/2014/main" id="{7FF461F1-FD14-01F6-8249-A9898A390447}"/>
              </a:ext>
            </a:extLst>
          </p:cNvPr>
          <p:cNvPicPr>
            <a:picLocks noChangeAspect="1"/>
          </p:cNvPicPr>
          <p:nvPr/>
        </p:nvPicPr>
        <p:blipFill>
          <a:blip r:embed="rId2"/>
          <a:stretch>
            <a:fillRect/>
          </a:stretch>
        </p:blipFill>
        <p:spPr>
          <a:xfrm>
            <a:off x="3185766" y="3585800"/>
            <a:ext cx="5221682" cy="2726099"/>
          </a:xfrm>
          <a:prstGeom prst="rect">
            <a:avLst/>
          </a:prstGeom>
        </p:spPr>
      </p:pic>
    </p:spTree>
    <p:extLst>
      <p:ext uri="{BB962C8B-B14F-4D97-AF65-F5344CB8AC3E}">
        <p14:creationId xmlns:p14="http://schemas.microsoft.com/office/powerpoint/2010/main" val="353875390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EF98D25-A8DB-DA04-5F14-2CFFCD5AB236}"/>
              </a:ext>
            </a:extLst>
          </p:cNvPr>
          <p:cNvSpPr>
            <a:spLocks noGrp="1"/>
          </p:cNvSpPr>
          <p:nvPr>
            <p:ph type="title"/>
          </p:nvPr>
        </p:nvSpPr>
        <p:spPr/>
        <p:txBody>
          <a:bodyPr/>
          <a:lstStyle/>
          <a:p>
            <a:r>
              <a:rPr lang="en-US" altLang="zh-HK" dirty="0" err="1"/>
              <a:t>Pathwebs</a:t>
            </a:r>
            <a:r>
              <a:rPr lang="en-US" altLang="zh-HK" dirty="0"/>
              <a:t> demonstration</a:t>
            </a:r>
            <a:endParaRPr lang="zh-HK" altLang="en-US" dirty="0"/>
          </a:p>
        </p:txBody>
      </p:sp>
      <p:sp>
        <p:nvSpPr>
          <p:cNvPr id="3" name="內容版面配置區 2">
            <a:extLst>
              <a:ext uri="{FF2B5EF4-FFF2-40B4-BE49-F238E27FC236}">
                <a16:creationId xmlns:a16="http://schemas.microsoft.com/office/drawing/2014/main" id="{A79C7630-5054-5F1F-2337-6662008A1FA9}"/>
              </a:ext>
            </a:extLst>
          </p:cNvPr>
          <p:cNvSpPr>
            <a:spLocks noGrp="1"/>
          </p:cNvSpPr>
          <p:nvPr>
            <p:ph idx="1"/>
          </p:nvPr>
        </p:nvSpPr>
        <p:spPr/>
        <p:txBody>
          <a:bodyPr/>
          <a:lstStyle/>
          <a:p>
            <a:endParaRPr lang="zh-HK" altLang="en-US"/>
          </a:p>
        </p:txBody>
      </p:sp>
      <p:pic>
        <p:nvPicPr>
          <p:cNvPr id="5" name="圖片 4">
            <a:extLst>
              <a:ext uri="{FF2B5EF4-FFF2-40B4-BE49-F238E27FC236}">
                <a16:creationId xmlns:a16="http://schemas.microsoft.com/office/drawing/2014/main" id="{00E51FBD-74CB-1310-E9B7-7FF9D59DCB8D}"/>
              </a:ext>
            </a:extLst>
          </p:cNvPr>
          <p:cNvPicPr>
            <a:picLocks noChangeAspect="1"/>
          </p:cNvPicPr>
          <p:nvPr/>
        </p:nvPicPr>
        <p:blipFill>
          <a:blip r:embed="rId2"/>
          <a:stretch>
            <a:fillRect/>
          </a:stretch>
        </p:blipFill>
        <p:spPr>
          <a:xfrm>
            <a:off x="1890038" y="1552603"/>
            <a:ext cx="7796887" cy="4624360"/>
          </a:xfrm>
          <a:prstGeom prst="rect">
            <a:avLst/>
          </a:prstGeom>
        </p:spPr>
      </p:pic>
    </p:spTree>
    <p:extLst>
      <p:ext uri="{BB962C8B-B14F-4D97-AF65-F5344CB8AC3E}">
        <p14:creationId xmlns:p14="http://schemas.microsoft.com/office/powerpoint/2010/main" val="125660497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995E124-3CE2-FD1B-4EDD-6DAD14820522}"/>
              </a:ext>
            </a:extLst>
          </p:cNvPr>
          <p:cNvSpPr>
            <a:spLocks noGrp="1"/>
          </p:cNvSpPr>
          <p:nvPr>
            <p:ph type="title"/>
          </p:nvPr>
        </p:nvSpPr>
        <p:spPr/>
        <p:txBody>
          <a:bodyPr/>
          <a:lstStyle/>
          <a:p>
            <a:r>
              <a:rPr lang="en-US" altLang="zh-HK" dirty="0"/>
              <a:t>Floor connections</a:t>
            </a:r>
            <a:endParaRPr lang="zh-HK" altLang="en-US" dirty="0"/>
          </a:p>
        </p:txBody>
      </p:sp>
      <p:sp>
        <p:nvSpPr>
          <p:cNvPr id="3" name="內容版面配置區 2">
            <a:extLst>
              <a:ext uri="{FF2B5EF4-FFF2-40B4-BE49-F238E27FC236}">
                <a16:creationId xmlns:a16="http://schemas.microsoft.com/office/drawing/2014/main" id="{A1496392-3BEE-DFC5-C1A8-1859DDC05737}"/>
              </a:ext>
            </a:extLst>
          </p:cNvPr>
          <p:cNvSpPr>
            <a:spLocks noGrp="1"/>
          </p:cNvSpPr>
          <p:nvPr>
            <p:ph idx="1"/>
          </p:nvPr>
        </p:nvSpPr>
        <p:spPr/>
        <p:txBody>
          <a:bodyPr/>
          <a:lstStyle/>
          <a:p>
            <a:r>
              <a:rPr lang="en-US" altLang="zh-HK" dirty="0"/>
              <a:t>In a building, it often has multiple floors, the paths should be set up for connecting the floors with stairs, escalators, and lifts.</a:t>
            </a:r>
            <a:endParaRPr lang="zh-HK" altLang="en-US" dirty="0"/>
          </a:p>
        </p:txBody>
      </p:sp>
      <p:pic>
        <p:nvPicPr>
          <p:cNvPr id="5" name="圖片 4">
            <a:extLst>
              <a:ext uri="{FF2B5EF4-FFF2-40B4-BE49-F238E27FC236}">
                <a16:creationId xmlns:a16="http://schemas.microsoft.com/office/drawing/2014/main" id="{89129358-6BC8-4A42-BFA0-8735BF99E745}"/>
              </a:ext>
            </a:extLst>
          </p:cNvPr>
          <p:cNvPicPr>
            <a:picLocks noChangeAspect="1"/>
          </p:cNvPicPr>
          <p:nvPr/>
        </p:nvPicPr>
        <p:blipFill>
          <a:blip r:embed="rId2"/>
          <a:stretch>
            <a:fillRect/>
          </a:stretch>
        </p:blipFill>
        <p:spPr>
          <a:xfrm>
            <a:off x="2285490" y="2777607"/>
            <a:ext cx="7306695" cy="3715268"/>
          </a:xfrm>
          <a:prstGeom prst="rect">
            <a:avLst/>
          </a:prstGeom>
        </p:spPr>
      </p:pic>
    </p:spTree>
    <p:extLst>
      <p:ext uri="{BB962C8B-B14F-4D97-AF65-F5344CB8AC3E}">
        <p14:creationId xmlns:p14="http://schemas.microsoft.com/office/powerpoint/2010/main" val="7980648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92050E9-DE7F-BC4C-6521-1B78A54CD3C7}"/>
              </a:ext>
            </a:extLst>
          </p:cNvPr>
          <p:cNvSpPr>
            <a:spLocks noGrp="1"/>
          </p:cNvSpPr>
          <p:nvPr>
            <p:ph type="title"/>
          </p:nvPr>
        </p:nvSpPr>
        <p:spPr/>
        <p:txBody>
          <a:bodyPr/>
          <a:lstStyle/>
          <a:p>
            <a:r>
              <a:rPr lang="en-US" altLang="zh-HK" dirty="0"/>
              <a:t>Map</a:t>
            </a:r>
            <a:r>
              <a:rPr lang="zh-TW" altLang="en-US" dirty="0"/>
              <a:t> </a:t>
            </a:r>
            <a:r>
              <a:rPr lang="en-US" altLang="zh-TW" dirty="0"/>
              <a:t>result</a:t>
            </a:r>
            <a:endParaRPr lang="zh-HK" altLang="en-US" dirty="0"/>
          </a:p>
        </p:txBody>
      </p:sp>
      <p:sp>
        <p:nvSpPr>
          <p:cNvPr id="3" name="內容版面配置區 2">
            <a:extLst>
              <a:ext uri="{FF2B5EF4-FFF2-40B4-BE49-F238E27FC236}">
                <a16:creationId xmlns:a16="http://schemas.microsoft.com/office/drawing/2014/main" id="{35989E67-7E44-B372-9AEE-E844F11C7417}"/>
              </a:ext>
            </a:extLst>
          </p:cNvPr>
          <p:cNvSpPr>
            <a:spLocks noGrp="1"/>
          </p:cNvSpPr>
          <p:nvPr>
            <p:ph idx="1"/>
          </p:nvPr>
        </p:nvSpPr>
        <p:spPr>
          <a:xfrm>
            <a:off x="838200" y="1825625"/>
            <a:ext cx="4533900" cy="4351338"/>
          </a:xfrm>
        </p:spPr>
        <p:txBody>
          <a:bodyPr/>
          <a:lstStyle/>
          <a:p>
            <a:r>
              <a:rPr lang="fr-FR" altLang="zh-HK" dirty="0">
                <a:hlinkClick r:id="rId2"/>
              </a:rPr>
              <a:t>https://anywhere.mapxus.com/building/tuenmuntownplazaphase2_hk_84c0b3?from=share</a:t>
            </a:r>
            <a:r>
              <a:rPr lang="fr-FR" altLang="zh-HK" dirty="0"/>
              <a:t> </a:t>
            </a:r>
            <a:endParaRPr lang="zh-HK" altLang="en-US" dirty="0"/>
          </a:p>
        </p:txBody>
      </p:sp>
      <p:pic>
        <p:nvPicPr>
          <p:cNvPr id="5" name="圖片 4">
            <a:extLst>
              <a:ext uri="{FF2B5EF4-FFF2-40B4-BE49-F238E27FC236}">
                <a16:creationId xmlns:a16="http://schemas.microsoft.com/office/drawing/2014/main" id="{0F26DFBE-C4B6-AA94-FCA9-8B1D606A5852}"/>
              </a:ext>
            </a:extLst>
          </p:cNvPr>
          <p:cNvPicPr>
            <a:picLocks noChangeAspect="1"/>
          </p:cNvPicPr>
          <p:nvPr/>
        </p:nvPicPr>
        <p:blipFill>
          <a:blip r:embed="rId3"/>
          <a:stretch>
            <a:fillRect/>
          </a:stretch>
        </p:blipFill>
        <p:spPr>
          <a:xfrm>
            <a:off x="5745878" y="1910838"/>
            <a:ext cx="5269785" cy="4180911"/>
          </a:xfrm>
          <a:prstGeom prst="rect">
            <a:avLst/>
          </a:prstGeom>
        </p:spPr>
      </p:pic>
    </p:spTree>
    <p:extLst>
      <p:ext uri="{BB962C8B-B14F-4D97-AF65-F5344CB8AC3E}">
        <p14:creationId xmlns:p14="http://schemas.microsoft.com/office/powerpoint/2010/main" val="191795867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DA7E0EF-6DF5-B73A-C4C8-114B204AAB3D}"/>
              </a:ext>
            </a:extLst>
          </p:cNvPr>
          <p:cNvSpPr>
            <a:spLocks noGrp="1"/>
          </p:cNvSpPr>
          <p:nvPr>
            <p:ph type="title"/>
          </p:nvPr>
        </p:nvSpPr>
        <p:spPr/>
        <p:txBody>
          <a:bodyPr/>
          <a:lstStyle/>
          <a:p>
            <a:r>
              <a:rPr lang="en-US" altLang="zh-HK" dirty="0"/>
              <a:t>Site validation </a:t>
            </a:r>
            <a:endParaRPr lang="zh-HK" altLang="en-US" dirty="0"/>
          </a:p>
        </p:txBody>
      </p:sp>
      <p:sp>
        <p:nvSpPr>
          <p:cNvPr id="3" name="內容版面配置區 2">
            <a:extLst>
              <a:ext uri="{FF2B5EF4-FFF2-40B4-BE49-F238E27FC236}">
                <a16:creationId xmlns:a16="http://schemas.microsoft.com/office/drawing/2014/main" id="{55360E71-0EB5-58DD-5CEF-BB6F6447F219}"/>
              </a:ext>
            </a:extLst>
          </p:cNvPr>
          <p:cNvSpPr>
            <a:spLocks noGrp="1"/>
          </p:cNvSpPr>
          <p:nvPr>
            <p:ph idx="1"/>
          </p:nvPr>
        </p:nvSpPr>
        <p:spPr/>
        <p:txBody>
          <a:bodyPr/>
          <a:lstStyle/>
          <a:p>
            <a:r>
              <a:rPr lang="en-US" altLang="zh-HK" dirty="0"/>
              <a:t>The process of site validation aims at ensuring the accuracy and alignment of a digital map with the actual physical environment.</a:t>
            </a:r>
          </a:p>
          <a:p>
            <a:r>
              <a:rPr lang="en-US" altLang="zh-HK" dirty="0"/>
              <a:t>The floor plans are checked using a mobile apps in surveys of the real environments.</a:t>
            </a:r>
          </a:p>
          <a:p>
            <a:r>
              <a:rPr lang="en-US" altLang="zh-HK" dirty="0"/>
              <a:t>The apps allows the user to change, add or delete information during the site validation.</a:t>
            </a:r>
            <a:endParaRPr lang="zh-HK" altLang="en-US" dirty="0"/>
          </a:p>
        </p:txBody>
      </p:sp>
    </p:spTree>
    <p:extLst>
      <p:ext uri="{BB962C8B-B14F-4D97-AF65-F5344CB8AC3E}">
        <p14:creationId xmlns:p14="http://schemas.microsoft.com/office/powerpoint/2010/main" val="394418575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CEA3715-8973-EC47-645C-5E5C923BA243}"/>
              </a:ext>
            </a:extLst>
          </p:cNvPr>
          <p:cNvSpPr>
            <a:spLocks noGrp="1"/>
          </p:cNvSpPr>
          <p:nvPr>
            <p:ph type="title"/>
          </p:nvPr>
        </p:nvSpPr>
        <p:spPr/>
        <p:txBody>
          <a:bodyPr/>
          <a:lstStyle/>
          <a:p>
            <a:r>
              <a:rPr lang="en-US" altLang="zh-HK" dirty="0"/>
              <a:t>Example</a:t>
            </a:r>
            <a:endParaRPr lang="zh-HK" altLang="en-US" dirty="0"/>
          </a:p>
        </p:txBody>
      </p:sp>
      <p:sp>
        <p:nvSpPr>
          <p:cNvPr id="3" name="內容版面配置區 2">
            <a:extLst>
              <a:ext uri="{FF2B5EF4-FFF2-40B4-BE49-F238E27FC236}">
                <a16:creationId xmlns:a16="http://schemas.microsoft.com/office/drawing/2014/main" id="{D0F96A19-A3CD-E11F-F7AC-9A7927853492}"/>
              </a:ext>
            </a:extLst>
          </p:cNvPr>
          <p:cNvSpPr>
            <a:spLocks noGrp="1"/>
          </p:cNvSpPr>
          <p:nvPr>
            <p:ph idx="1"/>
          </p:nvPr>
        </p:nvSpPr>
        <p:spPr/>
        <p:txBody>
          <a:bodyPr/>
          <a:lstStyle/>
          <a:p>
            <a:endParaRPr lang="zh-HK" altLang="en-US"/>
          </a:p>
        </p:txBody>
      </p:sp>
      <p:pic>
        <p:nvPicPr>
          <p:cNvPr id="5" name="圖片 4">
            <a:extLst>
              <a:ext uri="{FF2B5EF4-FFF2-40B4-BE49-F238E27FC236}">
                <a16:creationId xmlns:a16="http://schemas.microsoft.com/office/drawing/2014/main" id="{028C59E4-CCC8-5D9B-E067-D55D0D947F9E}"/>
              </a:ext>
            </a:extLst>
          </p:cNvPr>
          <p:cNvPicPr>
            <a:picLocks noChangeAspect="1"/>
          </p:cNvPicPr>
          <p:nvPr/>
        </p:nvPicPr>
        <p:blipFill>
          <a:blip r:embed="rId2"/>
          <a:stretch>
            <a:fillRect/>
          </a:stretch>
        </p:blipFill>
        <p:spPr>
          <a:xfrm>
            <a:off x="-1" y="1523717"/>
            <a:ext cx="5345075" cy="4791357"/>
          </a:xfrm>
          <a:prstGeom prst="rect">
            <a:avLst/>
          </a:prstGeom>
        </p:spPr>
      </p:pic>
      <p:pic>
        <p:nvPicPr>
          <p:cNvPr id="7" name="圖片 6">
            <a:extLst>
              <a:ext uri="{FF2B5EF4-FFF2-40B4-BE49-F238E27FC236}">
                <a16:creationId xmlns:a16="http://schemas.microsoft.com/office/drawing/2014/main" id="{8977143B-02DF-F18B-0507-D807C40F16E6}"/>
              </a:ext>
            </a:extLst>
          </p:cNvPr>
          <p:cNvPicPr>
            <a:picLocks noChangeAspect="1"/>
          </p:cNvPicPr>
          <p:nvPr/>
        </p:nvPicPr>
        <p:blipFill>
          <a:blip r:embed="rId3"/>
          <a:stretch>
            <a:fillRect/>
          </a:stretch>
        </p:blipFill>
        <p:spPr>
          <a:xfrm>
            <a:off x="5501343" y="1180756"/>
            <a:ext cx="2691170" cy="2365423"/>
          </a:xfrm>
          <a:prstGeom prst="rect">
            <a:avLst/>
          </a:prstGeom>
        </p:spPr>
      </p:pic>
      <p:pic>
        <p:nvPicPr>
          <p:cNvPr id="9" name="圖片 8">
            <a:extLst>
              <a:ext uri="{FF2B5EF4-FFF2-40B4-BE49-F238E27FC236}">
                <a16:creationId xmlns:a16="http://schemas.microsoft.com/office/drawing/2014/main" id="{4A230C41-D34A-D164-9F18-9BCC1AA61089}"/>
              </a:ext>
            </a:extLst>
          </p:cNvPr>
          <p:cNvPicPr>
            <a:picLocks noChangeAspect="1"/>
          </p:cNvPicPr>
          <p:nvPr/>
        </p:nvPicPr>
        <p:blipFill>
          <a:blip r:embed="rId4"/>
          <a:stretch>
            <a:fillRect/>
          </a:stretch>
        </p:blipFill>
        <p:spPr>
          <a:xfrm>
            <a:off x="9141994" y="1242669"/>
            <a:ext cx="1262325" cy="1241286"/>
          </a:xfrm>
          <a:prstGeom prst="rect">
            <a:avLst/>
          </a:prstGeom>
        </p:spPr>
      </p:pic>
      <p:sp>
        <p:nvSpPr>
          <p:cNvPr id="10" name="箭號: 向右 9">
            <a:extLst>
              <a:ext uri="{FF2B5EF4-FFF2-40B4-BE49-F238E27FC236}">
                <a16:creationId xmlns:a16="http://schemas.microsoft.com/office/drawing/2014/main" id="{1B4BEA1E-C3CD-2198-EFE9-FE5C98B5F0C2}"/>
              </a:ext>
            </a:extLst>
          </p:cNvPr>
          <p:cNvSpPr/>
          <p:nvPr/>
        </p:nvSpPr>
        <p:spPr>
          <a:xfrm>
            <a:off x="8192513" y="1690688"/>
            <a:ext cx="838201" cy="3810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HK" altLang="en-US"/>
          </a:p>
        </p:txBody>
      </p:sp>
      <p:pic>
        <p:nvPicPr>
          <p:cNvPr id="12" name="圖片 11">
            <a:extLst>
              <a:ext uri="{FF2B5EF4-FFF2-40B4-BE49-F238E27FC236}">
                <a16:creationId xmlns:a16="http://schemas.microsoft.com/office/drawing/2014/main" id="{35D38A07-48CF-46BD-9BAB-7BB0478371FD}"/>
              </a:ext>
            </a:extLst>
          </p:cNvPr>
          <p:cNvPicPr>
            <a:picLocks noChangeAspect="1"/>
          </p:cNvPicPr>
          <p:nvPr/>
        </p:nvPicPr>
        <p:blipFill>
          <a:blip r:embed="rId5"/>
          <a:stretch>
            <a:fillRect/>
          </a:stretch>
        </p:blipFill>
        <p:spPr>
          <a:xfrm>
            <a:off x="7571023" y="2978151"/>
            <a:ext cx="4261415" cy="1545433"/>
          </a:xfrm>
          <a:prstGeom prst="rect">
            <a:avLst/>
          </a:prstGeom>
        </p:spPr>
      </p:pic>
      <p:sp>
        <p:nvSpPr>
          <p:cNvPr id="13" name="箭號: 向下 12">
            <a:extLst>
              <a:ext uri="{FF2B5EF4-FFF2-40B4-BE49-F238E27FC236}">
                <a16:creationId xmlns:a16="http://schemas.microsoft.com/office/drawing/2014/main" id="{11B047C4-441D-BB57-E6B7-02EC7BAA1C36}"/>
              </a:ext>
            </a:extLst>
          </p:cNvPr>
          <p:cNvSpPr/>
          <p:nvPr/>
        </p:nvSpPr>
        <p:spPr>
          <a:xfrm>
            <a:off x="9701730" y="2483955"/>
            <a:ext cx="413820" cy="494196"/>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HK" altLang="en-US"/>
          </a:p>
        </p:txBody>
      </p:sp>
      <p:pic>
        <p:nvPicPr>
          <p:cNvPr id="15" name="圖片 14">
            <a:extLst>
              <a:ext uri="{FF2B5EF4-FFF2-40B4-BE49-F238E27FC236}">
                <a16:creationId xmlns:a16="http://schemas.microsoft.com/office/drawing/2014/main" id="{DBDB3195-DD68-DC49-2725-E0C1A74A2B20}"/>
              </a:ext>
            </a:extLst>
          </p:cNvPr>
          <p:cNvPicPr>
            <a:picLocks noChangeAspect="1"/>
          </p:cNvPicPr>
          <p:nvPr/>
        </p:nvPicPr>
        <p:blipFill>
          <a:blip r:embed="rId6"/>
          <a:stretch>
            <a:fillRect/>
          </a:stretch>
        </p:blipFill>
        <p:spPr>
          <a:xfrm>
            <a:off x="5501343" y="4666955"/>
            <a:ext cx="4698489" cy="2263818"/>
          </a:xfrm>
          <a:prstGeom prst="rect">
            <a:avLst/>
          </a:prstGeom>
        </p:spPr>
      </p:pic>
      <p:sp>
        <p:nvSpPr>
          <p:cNvPr id="16" name="箭號: 彎曲 15">
            <a:extLst>
              <a:ext uri="{FF2B5EF4-FFF2-40B4-BE49-F238E27FC236}">
                <a16:creationId xmlns:a16="http://schemas.microsoft.com/office/drawing/2014/main" id="{91B8F142-1FF7-9F5C-A9B5-4FA0B1979100}"/>
              </a:ext>
            </a:extLst>
          </p:cNvPr>
          <p:cNvSpPr/>
          <p:nvPr/>
        </p:nvSpPr>
        <p:spPr>
          <a:xfrm rot="10800000">
            <a:off x="10356101" y="4724902"/>
            <a:ext cx="639919" cy="867572"/>
          </a:xfrm>
          <a:prstGeom prst="ben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HK" altLang="en-US">
              <a:solidFill>
                <a:schemeClr val="tx1"/>
              </a:solidFill>
            </a:endParaRPr>
          </a:p>
        </p:txBody>
      </p:sp>
    </p:spTree>
    <p:extLst>
      <p:ext uri="{BB962C8B-B14F-4D97-AF65-F5344CB8AC3E}">
        <p14:creationId xmlns:p14="http://schemas.microsoft.com/office/powerpoint/2010/main" val="146371366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1CE1569-254A-3CD8-90D6-096275006536}"/>
              </a:ext>
            </a:extLst>
          </p:cNvPr>
          <p:cNvSpPr>
            <a:spLocks noGrp="1"/>
          </p:cNvSpPr>
          <p:nvPr>
            <p:ph type="title"/>
          </p:nvPr>
        </p:nvSpPr>
        <p:spPr/>
        <p:txBody>
          <a:bodyPr/>
          <a:lstStyle/>
          <a:p>
            <a:r>
              <a:rPr lang="en-US" altLang="zh-HK" dirty="0" err="1"/>
              <a:t>Wifi</a:t>
            </a:r>
            <a:r>
              <a:rPr lang="en-US" altLang="zh-HK" dirty="0"/>
              <a:t> fingerprint survey</a:t>
            </a:r>
            <a:endParaRPr lang="zh-HK" altLang="en-US" dirty="0"/>
          </a:p>
        </p:txBody>
      </p:sp>
      <p:sp>
        <p:nvSpPr>
          <p:cNvPr id="3" name="內容版面配置區 2">
            <a:extLst>
              <a:ext uri="{FF2B5EF4-FFF2-40B4-BE49-F238E27FC236}">
                <a16:creationId xmlns:a16="http://schemas.microsoft.com/office/drawing/2014/main" id="{0189D064-70B7-47B3-B2B1-E9F833FC7B47}"/>
              </a:ext>
            </a:extLst>
          </p:cNvPr>
          <p:cNvSpPr>
            <a:spLocks noGrp="1"/>
          </p:cNvSpPr>
          <p:nvPr>
            <p:ph idx="1"/>
          </p:nvPr>
        </p:nvSpPr>
        <p:spPr>
          <a:xfrm>
            <a:off x="838200" y="1825625"/>
            <a:ext cx="7278666" cy="4351338"/>
          </a:xfrm>
        </p:spPr>
        <p:txBody>
          <a:bodyPr/>
          <a:lstStyle/>
          <a:p>
            <a:r>
              <a:rPr lang="en-US" altLang="zh-HK" dirty="0"/>
              <a:t>In the outdoor environment, users can employ GPS to locate themselves.</a:t>
            </a:r>
          </a:p>
          <a:p>
            <a:r>
              <a:rPr lang="en-US" altLang="zh-HK" dirty="0"/>
              <a:t>However, GPS is not available in the indoor environment.</a:t>
            </a:r>
          </a:p>
          <a:p>
            <a:pPr lvl="1"/>
            <a:r>
              <a:rPr lang="en-US" altLang="zh-HK" dirty="0"/>
              <a:t>Use </a:t>
            </a:r>
            <a:r>
              <a:rPr lang="en-US" altLang="zh-HK" dirty="0" err="1"/>
              <a:t>Wifi</a:t>
            </a:r>
            <a:r>
              <a:rPr lang="en-US" altLang="zh-HK" dirty="0"/>
              <a:t> fingerprint location to replace GPS as it dose not require the additional infrastructure installation.</a:t>
            </a:r>
            <a:endParaRPr lang="zh-HK" altLang="en-US" dirty="0"/>
          </a:p>
        </p:txBody>
      </p:sp>
      <p:pic>
        <p:nvPicPr>
          <p:cNvPr id="4" name="Picture 2" descr="GPS, Maps, Navigate, Traffic &amp; Area Calculating - Google Play 應用程式">
            <a:extLst>
              <a:ext uri="{FF2B5EF4-FFF2-40B4-BE49-F238E27FC236}">
                <a16:creationId xmlns:a16="http://schemas.microsoft.com/office/drawing/2014/main" id="{FEE060B8-6750-AA32-D840-E546B904228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12203" b="2"/>
          <a:stretch/>
        </p:blipFill>
        <p:spPr bwMode="auto">
          <a:xfrm>
            <a:off x="8263198" y="849507"/>
            <a:ext cx="2079862" cy="236889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8" descr="What&amp;#39;s the Best Placement for Wireless Routers?">
            <a:extLst>
              <a:ext uri="{FF2B5EF4-FFF2-40B4-BE49-F238E27FC236}">
                <a16:creationId xmlns:a16="http://schemas.microsoft.com/office/drawing/2014/main" id="{99545D6D-0040-2BAD-31BD-E3AB80FC195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2779" r="18613" b="-4"/>
          <a:stretch/>
        </p:blipFill>
        <p:spPr bwMode="auto">
          <a:xfrm>
            <a:off x="8116866" y="3639594"/>
            <a:ext cx="2372527" cy="27022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781965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84CF240-98C2-3D5C-23D9-7D3D83059341}"/>
              </a:ext>
            </a:extLst>
          </p:cNvPr>
          <p:cNvSpPr>
            <a:spLocks noGrp="1"/>
          </p:cNvSpPr>
          <p:nvPr>
            <p:ph type="title"/>
          </p:nvPr>
        </p:nvSpPr>
        <p:spPr/>
        <p:txBody>
          <a:bodyPr/>
          <a:lstStyle/>
          <a:p>
            <a:r>
              <a:rPr lang="en-US" altLang="zh-HK" dirty="0" err="1"/>
              <a:t>WiFi</a:t>
            </a:r>
            <a:r>
              <a:rPr lang="en-US" altLang="zh-HK" dirty="0"/>
              <a:t> fingerprint approach</a:t>
            </a:r>
            <a:endParaRPr lang="zh-HK" altLang="en-US" dirty="0"/>
          </a:p>
        </p:txBody>
      </p:sp>
      <p:sp>
        <p:nvSpPr>
          <p:cNvPr id="3" name="內容版面配置區 2">
            <a:extLst>
              <a:ext uri="{FF2B5EF4-FFF2-40B4-BE49-F238E27FC236}">
                <a16:creationId xmlns:a16="http://schemas.microsoft.com/office/drawing/2014/main" id="{38859AF5-6DCF-443D-0BB0-9BDBE9A74274}"/>
              </a:ext>
            </a:extLst>
          </p:cNvPr>
          <p:cNvSpPr>
            <a:spLocks noGrp="1"/>
          </p:cNvSpPr>
          <p:nvPr>
            <p:ph idx="1"/>
          </p:nvPr>
        </p:nvSpPr>
        <p:spPr/>
        <p:txBody>
          <a:bodyPr/>
          <a:lstStyle/>
          <a:p>
            <a:r>
              <a:rPr lang="en-HK" altLang="zh-HK" dirty="0"/>
              <a:t>It connects </a:t>
            </a:r>
            <a:r>
              <a:rPr lang="en-HK" altLang="zh-HK" dirty="0" err="1"/>
              <a:t>WiFi</a:t>
            </a:r>
            <a:r>
              <a:rPr lang="en-HK" altLang="zh-HK" dirty="0"/>
              <a:t> RSSI from different </a:t>
            </a:r>
            <a:r>
              <a:rPr lang="en-HK" altLang="zh-HK" dirty="0" err="1"/>
              <a:t>WiFi</a:t>
            </a:r>
            <a:r>
              <a:rPr lang="en-HK" altLang="zh-HK" dirty="0"/>
              <a:t> Assess Point (AP) at some specific locations in an indoor environment</a:t>
            </a:r>
          </a:p>
          <a:p>
            <a:pPr lvl="1"/>
            <a:r>
              <a:rPr lang="en-HK" altLang="zh-HK" dirty="0"/>
              <a:t>RSSI is ranged from -50 to -100 </a:t>
            </a:r>
            <a:r>
              <a:rPr lang="en-HK" altLang="zh-HK" dirty="0" err="1"/>
              <a:t>dbm</a:t>
            </a:r>
            <a:r>
              <a:rPr lang="en-HK" altLang="zh-HK" dirty="0"/>
              <a:t>.</a:t>
            </a:r>
            <a:endParaRPr lang="zh-HK" altLang="en-US" dirty="0"/>
          </a:p>
          <a:p>
            <a:endParaRPr lang="zh-HK" altLang="en-US" dirty="0"/>
          </a:p>
        </p:txBody>
      </p:sp>
      <p:pic>
        <p:nvPicPr>
          <p:cNvPr id="4" name="Picture 2" descr="Procedure of training phases for magnetic matching and WiFi fingerprinting.">
            <a:extLst>
              <a:ext uri="{FF2B5EF4-FFF2-40B4-BE49-F238E27FC236}">
                <a16:creationId xmlns:a16="http://schemas.microsoft.com/office/drawing/2014/main" id="{68B7A68F-F734-EAB9-9FF5-88F4BE52B4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117" y="3429000"/>
            <a:ext cx="8096250" cy="299085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RSSI: 如何使用NetSpot检查RSSI值">
            <a:extLst>
              <a:ext uri="{FF2B5EF4-FFF2-40B4-BE49-F238E27FC236}">
                <a16:creationId xmlns:a16="http://schemas.microsoft.com/office/drawing/2014/main" id="{AA8E7858-812C-40C1-B12D-D668A51AEC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13583" y="4001294"/>
            <a:ext cx="3652662" cy="13255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9951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A5951BE-C87A-821C-CC25-29D422CE1954}"/>
              </a:ext>
            </a:extLst>
          </p:cNvPr>
          <p:cNvSpPr>
            <a:spLocks noGrp="1"/>
          </p:cNvSpPr>
          <p:nvPr>
            <p:ph type="title"/>
          </p:nvPr>
        </p:nvSpPr>
        <p:spPr/>
        <p:txBody>
          <a:bodyPr/>
          <a:lstStyle/>
          <a:p>
            <a:r>
              <a:rPr lang="en-US" altLang="zh-HK" dirty="0"/>
              <a:t>Day 2: </a:t>
            </a:r>
            <a:r>
              <a:rPr lang="en-US" altLang="zh-HK" dirty="0" err="1"/>
              <a:t>SoLoMo</a:t>
            </a:r>
            <a:r>
              <a:rPr lang="en-US" altLang="zh-HK" dirty="0"/>
              <a:t> = Social + Location + Mobile  </a:t>
            </a:r>
            <a:endParaRPr lang="zh-HK" altLang="en-US" dirty="0"/>
          </a:p>
        </p:txBody>
      </p:sp>
      <p:sp>
        <p:nvSpPr>
          <p:cNvPr id="3" name="內容版面配置區 2">
            <a:extLst>
              <a:ext uri="{FF2B5EF4-FFF2-40B4-BE49-F238E27FC236}">
                <a16:creationId xmlns:a16="http://schemas.microsoft.com/office/drawing/2014/main" id="{A80EB2AF-5599-2381-1DF2-34D3B6078FDD}"/>
              </a:ext>
            </a:extLst>
          </p:cNvPr>
          <p:cNvSpPr>
            <a:spLocks noGrp="1"/>
          </p:cNvSpPr>
          <p:nvPr>
            <p:ph idx="1"/>
          </p:nvPr>
        </p:nvSpPr>
        <p:spPr/>
        <p:txBody>
          <a:bodyPr/>
          <a:lstStyle/>
          <a:p>
            <a:r>
              <a:rPr lang="en-HK" altLang="zh-HK" dirty="0"/>
              <a:t>Overview</a:t>
            </a:r>
          </a:p>
          <a:p>
            <a:r>
              <a:rPr lang="en-HK" altLang="zh-HK" dirty="0"/>
              <a:t>Introduction to </a:t>
            </a:r>
            <a:r>
              <a:rPr lang="en-HK" altLang="zh-HK" dirty="0" err="1"/>
              <a:t>SoLoMo</a:t>
            </a:r>
            <a:endParaRPr lang="en-HK" altLang="zh-HK" dirty="0"/>
          </a:p>
          <a:p>
            <a:r>
              <a:rPr lang="en-HK" altLang="zh-HK" dirty="0"/>
              <a:t>Evolution of </a:t>
            </a:r>
            <a:r>
              <a:rPr lang="en-HK" altLang="zh-HK" dirty="0" err="1"/>
              <a:t>SoLoMo</a:t>
            </a:r>
            <a:endParaRPr lang="en-HK" altLang="zh-HK" dirty="0"/>
          </a:p>
          <a:p>
            <a:r>
              <a:rPr lang="en-HK" altLang="zh-HK" dirty="0"/>
              <a:t>The </a:t>
            </a:r>
            <a:r>
              <a:rPr lang="en-HK" altLang="zh-HK" dirty="0" err="1"/>
              <a:t>SoLoMo</a:t>
            </a:r>
            <a:r>
              <a:rPr lang="en-HK" altLang="zh-HK" dirty="0"/>
              <a:t> Ecosystem</a:t>
            </a:r>
          </a:p>
          <a:p>
            <a:r>
              <a:rPr lang="en-HK" altLang="zh-HK" dirty="0"/>
              <a:t>The power of social, local and mobile</a:t>
            </a:r>
          </a:p>
          <a:p>
            <a:r>
              <a:rPr lang="en-HK" altLang="zh-HK" dirty="0"/>
              <a:t>Implementation </a:t>
            </a:r>
            <a:r>
              <a:rPr lang="en-HK" altLang="zh-HK" dirty="0" err="1"/>
              <a:t>SoLoMo</a:t>
            </a:r>
            <a:r>
              <a:rPr lang="en-HK" altLang="zh-HK" dirty="0"/>
              <a:t> in business</a:t>
            </a:r>
          </a:p>
        </p:txBody>
      </p:sp>
    </p:spTree>
    <p:extLst>
      <p:ext uri="{BB962C8B-B14F-4D97-AF65-F5344CB8AC3E}">
        <p14:creationId xmlns:p14="http://schemas.microsoft.com/office/powerpoint/2010/main" val="66964746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0966130-C944-96D1-139F-8428B5B9F95E}"/>
              </a:ext>
            </a:extLst>
          </p:cNvPr>
          <p:cNvSpPr>
            <a:spLocks noGrp="1"/>
          </p:cNvSpPr>
          <p:nvPr>
            <p:ph type="title"/>
          </p:nvPr>
        </p:nvSpPr>
        <p:spPr/>
        <p:txBody>
          <a:bodyPr/>
          <a:lstStyle/>
          <a:p>
            <a:r>
              <a:rPr lang="en-US" altLang="zh-HK" dirty="0" err="1"/>
              <a:t>Wifi</a:t>
            </a:r>
            <a:r>
              <a:rPr lang="en-US" altLang="zh-HK" dirty="0"/>
              <a:t> fingerprint collections</a:t>
            </a:r>
            <a:endParaRPr lang="zh-HK" altLang="en-US" dirty="0"/>
          </a:p>
        </p:txBody>
      </p:sp>
      <p:sp>
        <p:nvSpPr>
          <p:cNvPr id="3" name="內容版面配置區 2">
            <a:extLst>
              <a:ext uri="{FF2B5EF4-FFF2-40B4-BE49-F238E27FC236}">
                <a16:creationId xmlns:a16="http://schemas.microsoft.com/office/drawing/2014/main" id="{D59CD9B6-5D41-24D9-085E-B0A8C8FB2883}"/>
              </a:ext>
            </a:extLst>
          </p:cNvPr>
          <p:cNvSpPr>
            <a:spLocks noGrp="1"/>
          </p:cNvSpPr>
          <p:nvPr>
            <p:ph idx="1"/>
          </p:nvPr>
        </p:nvSpPr>
        <p:spPr/>
        <p:txBody>
          <a:bodyPr/>
          <a:lstStyle/>
          <a:p>
            <a:r>
              <a:rPr lang="en-US" altLang="zh-HK" dirty="0"/>
              <a:t>Use walk survey to collect the </a:t>
            </a:r>
            <a:r>
              <a:rPr lang="en-US" altLang="zh-HK" dirty="0" err="1"/>
              <a:t>Wifi</a:t>
            </a:r>
            <a:r>
              <a:rPr lang="en-US" altLang="zh-HK" dirty="0"/>
              <a:t> signals at some specific locations of the indoor environments.</a:t>
            </a:r>
            <a:endParaRPr lang="zh-HK" altLang="en-US" dirty="0"/>
          </a:p>
        </p:txBody>
      </p:sp>
      <p:pic>
        <p:nvPicPr>
          <p:cNvPr id="4" name="Picture 2" descr="PowerEdge T330 Tower Server">
            <a:extLst>
              <a:ext uri="{FF2B5EF4-FFF2-40B4-BE49-F238E27FC236}">
                <a16:creationId xmlns:a16="http://schemas.microsoft.com/office/drawing/2014/main" id="{36A5781C-0F31-E0B6-B341-35AF73DC478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47096" y="4215307"/>
            <a:ext cx="3579403" cy="1828892"/>
          </a:xfrm>
          <a:prstGeom prst="rect">
            <a:avLst/>
          </a:prstGeom>
          <a:noFill/>
          <a:extLst>
            <a:ext uri="{909E8E84-426E-40DD-AFC4-6F175D3DCCD1}">
              <a14:hiddenFill xmlns:a14="http://schemas.microsoft.com/office/drawing/2010/main">
                <a:solidFill>
                  <a:srgbClr val="FFFFFF"/>
                </a:solidFill>
              </a14:hiddenFill>
            </a:ext>
          </a:extLst>
        </p:spPr>
      </p:pic>
      <p:pic>
        <p:nvPicPr>
          <p:cNvPr id="5" name="圖片 4" descr="一張含有 文字, 天空 的圖片&#10;&#10;自動產生的描述">
            <a:extLst>
              <a:ext uri="{FF2B5EF4-FFF2-40B4-BE49-F238E27FC236}">
                <a16:creationId xmlns:a16="http://schemas.microsoft.com/office/drawing/2014/main" id="{3775730E-BA9A-3439-E3F8-B2D087CC434F}"/>
              </a:ext>
            </a:extLst>
          </p:cNvPr>
          <p:cNvPicPr>
            <a:picLocks noChangeAspect="1"/>
          </p:cNvPicPr>
          <p:nvPr/>
        </p:nvPicPr>
        <p:blipFill>
          <a:blip r:embed="rId3"/>
          <a:stretch>
            <a:fillRect/>
          </a:stretch>
        </p:blipFill>
        <p:spPr>
          <a:xfrm>
            <a:off x="7327738" y="2346075"/>
            <a:ext cx="2295330" cy="2165850"/>
          </a:xfrm>
          <a:prstGeom prst="rect">
            <a:avLst/>
          </a:prstGeom>
        </p:spPr>
      </p:pic>
      <p:sp>
        <p:nvSpPr>
          <p:cNvPr id="6" name="文字方塊 5">
            <a:extLst>
              <a:ext uri="{FF2B5EF4-FFF2-40B4-BE49-F238E27FC236}">
                <a16:creationId xmlns:a16="http://schemas.microsoft.com/office/drawing/2014/main" id="{2C58233B-ACC0-7EF2-8002-19CA33381E1A}"/>
              </a:ext>
            </a:extLst>
          </p:cNvPr>
          <p:cNvSpPr txBox="1"/>
          <p:nvPr/>
        </p:nvSpPr>
        <p:spPr>
          <a:xfrm>
            <a:off x="9725706" y="3733593"/>
            <a:ext cx="832664" cy="646331"/>
          </a:xfrm>
          <a:prstGeom prst="rect">
            <a:avLst/>
          </a:prstGeom>
          <a:noFill/>
        </p:spPr>
        <p:txBody>
          <a:bodyPr wrap="none" rtlCol="0">
            <a:spAutoFit/>
          </a:bodyPr>
          <a:lstStyle/>
          <a:p>
            <a:r>
              <a:rPr lang="en-HK" altLang="zh-HK" dirty="0"/>
              <a:t>Digital </a:t>
            </a:r>
          </a:p>
          <a:p>
            <a:r>
              <a:rPr lang="en-HK" altLang="zh-HK" dirty="0"/>
              <a:t>map</a:t>
            </a:r>
            <a:endParaRPr lang="zh-HK" altLang="en-US" dirty="0"/>
          </a:p>
        </p:txBody>
      </p:sp>
      <p:pic>
        <p:nvPicPr>
          <p:cNvPr id="7" name="Picture 4" descr="Figure 2 from Radio Map Recovery and Noise Reduction Method for Green WiFi  Indoor Positioning System Based on Inexact Augmented Lagrange Multiplier  Algorithm | Semantic Scholar">
            <a:extLst>
              <a:ext uri="{FF2B5EF4-FFF2-40B4-BE49-F238E27FC236}">
                <a16:creationId xmlns:a16="http://schemas.microsoft.com/office/drawing/2014/main" id="{743B2F34-D7D9-0E88-AB4E-BA1EC55C287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17066"/>
          <a:stretch/>
        </p:blipFill>
        <p:spPr bwMode="auto">
          <a:xfrm>
            <a:off x="6834533" y="4602707"/>
            <a:ext cx="3076230" cy="1778450"/>
          </a:xfrm>
          <a:prstGeom prst="rect">
            <a:avLst/>
          </a:prstGeom>
          <a:noFill/>
          <a:extLst>
            <a:ext uri="{909E8E84-426E-40DD-AFC4-6F175D3DCCD1}">
              <a14:hiddenFill xmlns:a14="http://schemas.microsoft.com/office/drawing/2010/main">
                <a:solidFill>
                  <a:srgbClr val="FFFFFF"/>
                </a:solidFill>
              </a14:hiddenFill>
            </a:ext>
          </a:extLst>
        </p:spPr>
      </p:pic>
      <p:sp>
        <p:nvSpPr>
          <p:cNvPr id="8" name="文字方塊 7">
            <a:extLst>
              <a:ext uri="{FF2B5EF4-FFF2-40B4-BE49-F238E27FC236}">
                <a16:creationId xmlns:a16="http://schemas.microsoft.com/office/drawing/2014/main" id="{2D759D79-1B31-F739-2DE4-ECFC16B70683}"/>
              </a:ext>
            </a:extLst>
          </p:cNvPr>
          <p:cNvSpPr txBox="1"/>
          <p:nvPr/>
        </p:nvSpPr>
        <p:spPr>
          <a:xfrm>
            <a:off x="9703899" y="5007234"/>
            <a:ext cx="769763" cy="646331"/>
          </a:xfrm>
          <a:prstGeom prst="rect">
            <a:avLst/>
          </a:prstGeom>
          <a:noFill/>
        </p:spPr>
        <p:txBody>
          <a:bodyPr wrap="none" rtlCol="0">
            <a:spAutoFit/>
          </a:bodyPr>
          <a:lstStyle/>
          <a:p>
            <a:r>
              <a:rPr lang="en-HK" altLang="zh-HK" dirty="0"/>
              <a:t>Radio </a:t>
            </a:r>
          </a:p>
          <a:p>
            <a:r>
              <a:rPr lang="en-HK" altLang="zh-HK" dirty="0"/>
              <a:t>map</a:t>
            </a:r>
            <a:endParaRPr lang="zh-HK" altLang="en-US" dirty="0"/>
          </a:p>
        </p:txBody>
      </p:sp>
      <p:cxnSp>
        <p:nvCxnSpPr>
          <p:cNvPr id="9" name="直線單箭頭接點 8">
            <a:extLst>
              <a:ext uri="{FF2B5EF4-FFF2-40B4-BE49-F238E27FC236}">
                <a16:creationId xmlns:a16="http://schemas.microsoft.com/office/drawing/2014/main" id="{F3BB37DA-01EE-0959-2BB6-6DC08B2FF97A}"/>
              </a:ext>
            </a:extLst>
          </p:cNvPr>
          <p:cNvCxnSpPr/>
          <p:nvPr/>
        </p:nvCxnSpPr>
        <p:spPr>
          <a:xfrm>
            <a:off x="4789087" y="4712672"/>
            <a:ext cx="63031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文字方塊 9">
            <a:extLst>
              <a:ext uri="{FF2B5EF4-FFF2-40B4-BE49-F238E27FC236}">
                <a16:creationId xmlns:a16="http://schemas.microsoft.com/office/drawing/2014/main" id="{193EC80C-C7D1-E974-0B8A-0CFBB24C99AB}"/>
              </a:ext>
            </a:extLst>
          </p:cNvPr>
          <p:cNvSpPr txBox="1"/>
          <p:nvPr/>
        </p:nvSpPr>
        <p:spPr>
          <a:xfrm>
            <a:off x="4747493" y="4187984"/>
            <a:ext cx="762901" cy="369332"/>
          </a:xfrm>
          <a:prstGeom prst="rect">
            <a:avLst/>
          </a:prstGeom>
          <a:noFill/>
        </p:spPr>
        <p:txBody>
          <a:bodyPr wrap="none" rtlCol="0">
            <a:spAutoFit/>
          </a:bodyPr>
          <a:lstStyle/>
          <a:p>
            <a:r>
              <a:rPr lang="en-HK" altLang="zh-HK" dirty="0"/>
              <a:t>Query</a:t>
            </a:r>
            <a:endParaRPr lang="zh-HK" altLang="en-US" dirty="0"/>
          </a:p>
        </p:txBody>
      </p:sp>
      <p:sp>
        <p:nvSpPr>
          <p:cNvPr id="11" name="文字方塊 10">
            <a:extLst>
              <a:ext uri="{FF2B5EF4-FFF2-40B4-BE49-F238E27FC236}">
                <a16:creationId xmlns:a16="http://schemas.microsoft.com/office/drawing/2014/main" id="{FB96A6D1-435E-2E7D-43DD-C86F24703307}"/>
              </a:ext>
            </a:extLst>
          </p:cNvPr>
          <p:cNvSpPr txBox="1"/>
          <p:nvPr/>
        </p:nvSpPr>
        <p:spPr>
          <a:xfrm>
            <a:off x="4597143" y="5468899"/>
            <a:ext cx="1081515" cy="369332"/>
          </a:xfrm>
          <a:prstGeom prst="rect">
            <a:avLst/>
          </a:prstGeom>
          <a:noFill/>
        </p:spPr>
        <p:txBody>
          <a:bodyPr wrap="none" rtlCol="0">
            <a:spAutoFit/>
          </a:bodyPr>
          <a:lstStyle/>
          <a:p>
            <a:r>
              <a:rPr lang="en-HK" altLang="zh-HK" dirty="0"/>
              <a:t>Response</a:t>
            </a:r>
            <a:endParaRPr lang="zh-HK" altLang="en-US" dirty="0"/>
          </a:p>
        </p:txBody>
      </p:sp>
      <p:pic>
        <p:nvPicPr>
          <p:cNvPr id="12" name="Picture 2" descr="A picture containing graphical user interface&#10;&#10;Description automatically generated">
            <a:extLst>
              <a:ext uri="{FF2B5EF4-FFF2-40B4-BE49-F238E27FC236}">
                <a16:creationId xmlns:a16="http://schemas.microsoft.com/office/drawing/2014/main" id="{3089CD14-0E60-B7C0-F0E4-1A2456C0DA2B}"/>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110577" y="3892187"/>
            <a:ext cx="2443570" cy="2443570"/>
          </a:xfrm>
          <a:prstGeom prst="rect">
            <a:avLst/>
          </a:prstGeom>
          <a:noFill/>
        </p:spPr>
      </p:pic>
      <p:cxnSp>
        <p:nvCxnSpPr>
          <p:cNvPr id="14" name="直線單箭頭接點 13">
            <a:extLst>
              <a:ext uri="{FF2B5EF4-FFF2-40B4-BE49-F238E27FC236}">
                <a16:creationId xmlns:a16="http://schemas.microsoft.com/office/drawing/2014/main" id="{AD59C6F7-F24F-467B-FB18-2552B43174C1}"/>
              </a:ext>
            </a:extLst>
          </p:cNvPr>
          <p:cNvCxnSpPr/>
          <p:nvPr/>
        </p:nvCxnSpPr>
        <p:spPr>
          <a:xfrm flipH="1">
            <a:off x="4789087" y="5468899"/>
            <a:ext cx="63031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9720946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AEDD1C8-A5A2-18E7-0DE8-69F7AB0B4B13}"/>
              </a:ext>
            </a:extLst>
          </p:cNvPr>
          <p:cNvSpPr>
            <a:spLocks noGrp="1"/>
          </p:cNvSpPr>
          <p:nvPr>
            <p:ph type="title"/>
          </p:nvPr>
        </p:nvSpPr>
        <p:spPr/>
        <p:txBody>
          <a:bodyPr/>
          <a:lstStyle/>
          <a:p>
            <a:r>
              <a:rPr lang="en-US" altLang="zh-HK" dirty="0"/>
              <a:t>Similarity</a:t>
            </a:r>
            <a:r>
              <a:rPr lang="zh-TW" altLang="en-US" dirty="0"/>
              <a:t> </a:t>
            </a:r>
            <a:r>
              <a:rPr lang="en-US" altLang="zh-TW" dirty="0"/>
              <a:t>metric</a:t>
            </a:r>
            <a:r>
              <a:rPr lang="zh-TW" altLang="en-US" dirty="0"/>
              <a:t> </a:t>
            </a:r>
            <a:r>
              <a:rPr lang="en-US" altLang="zh-TW" dirty="0"/>
              <a:t>of</a:t>
            </a:r>
            <a:r>
              <a:rPr lang="zh-TW" altLang="en-US" dirty="0"/>
              <a:t> </a:t>
            </a:r>
            <a:r>
              <a:rPr lang="en-US" altLang="zh-TW" dirty="0" err="1"/>
              <a:t>Wifi</a:t>
            </a:r>
            <a:r>
              <a:rPr lang="zh-TW" altLang="en-US" dirty="0"/>
              <a:t> </a:t>
            </a:r>
            <a:r>
              <a:rPr lang="en-US" altLang="zh-TW" dirty="0"/>
              <a:t>fingerprints</a:t>
            </a:r>
            <a:endParaRPr lang="zh-HK"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6E661C7E-88BC-9C39-E635-F3A2CAAE075A}"/>
                  </a:ext>
                </a:extLst>
              </p:cNvPr>
              <p:cNvSpPr>
                <a:spLocks noGrp="1"/>
              </p:cNvSpPr>
              <p:nvPr>
                <p:ph idx="1"/>
              </p:nvPr>
            </p:nvSpPr>
            <p:spPr/>
            <p:txBody>
              <a:bodyPr>
                <a:normAutofit fontScale="92500" lnSpcReduction="10000"/>
              </a:bodyPr>
              <a:lstStyle/>
              <a:p>
                <a:r>
                  <a:rPr lang="en-US" altLang="zh-HK" dirty="0"/>
                  <a:t>Given every RSSI set stored in the database, RS(</a:t>
                </a:r>
                <a:r>
                  <a:rPr lang="en-US" altLang="zh-HK" dirty="0" err="1"/>
                  <a:t>i</a:t>
                </a:r>
                <a:r>
                  <a:rPr lang="en-US" altLang="zh-HK" dirty="0"/>
                  <a:t>) = {</a:t>
                </a:r>
                <a:r>
                  <a:rPr lang="en-US" altLang="zh-HK" dirty="0" err="1"/>
                  <a:t>rss</a:t>
                </a:r>
                <a:r>
                  <a:rPr lang="en-US" altLang="zh-HK" dirty="0"/>
                  <a:t>(i,1), </a:t>
                </a:r>
                <a:r>
                  <a:rPr lang="en-US" altLang="zh-HK" dirty="0" err="1"/>
                  <a:t>rss</a:t>
                </a:r>
                <a:r>
                  <a:rPr lang="en-US" altLang="zh-HK" dirty="0"/>
                  <a:t>(i,2), … </a:t>
                </a:r>
                <a:r>
                  <a:rPr lang="en-US" altLang="zh-HK" dirty="0" err="1"/>
                  <a:t>rss</a:t>
                </a:r>
                <a:r>
                  <a:rPr lang="en-US" altLang="zh-HK" dirty="0"/>
                  <a:t>(</a:t>
                </a:r>
                <a:r>
                  <a:rPr lang="en-US" altLang="zh-HK" dirty="0" err="1"/>
                  <a:t>i</a:t>
                </a:r>
                <a:r>
                  <a:rPr lang="en-US" altLang="zh-HK" dirty="0"/>
                  <a:t>, m)} where m is the number of collected RSSI, for a RSSI set collected in a specific location RC = {</a:t>
                </a:r>
                <a:r>
                  <a:rPr lang="en-US" altLang="zh-HK" dirty="0" err="1"/>
                  <a:t>rss</a:t>
                </a:r>
                <a:r>
                  <a:rPr lang="en-US" altLang="zh-HK" dirty="0"/>
                  <a:t>(1), </a:t>
                </a:r>
                <a:r>
                  <a:rPr lang="en-US" altLang="zh-HK" dirty="0" err="1"/>
                  <a:t>rss</a:t>
                </a:r>
                <a:r>
                  <a:rPr lang="en-US" altLang="zh-HK" dirty="0"/>
                  <a:t>(2), … ,</a:t>
                </a:r>
                <a:r>
                  <a:rPr lang="en-US" altLang="zh-HK" dirty="0" err="1"/>
                  <a:t>rss</a:t>
                </a:r>
                <a:r>
                  <a:rPr lang="en-US" altLang="zh-HK" dirty="0"/>
                  <a:t>(m)}, a covariance is calculated by</a:t>
                </a:r>
              </a:p>
              <a:p>
                <a:pPr marL="0" indent="0">
                  <a:buNone/>
                </a:pPr>
                <a14:m>
                  <m:oMathPara xmlns:m="http://schemas.openxmlformats.org/officeDocument/2006/math">
                    <m:oMathParaPr>
                      <m:jc m:val="centerGroup"/>
                    </m:oMathParaPr>
                    <m:oMath xmlns:m="http://schemas.openxmlformats.org/officeDocument/2006/math">
                      <m:r>
                        <m:rPr>
                          <m:sty m:val="p"/>
                        </m:rPr>
                        <a:rPr lang="en-US" altLang="zh-HK" b="0" i="0" smtClean="0">
                          <a:latin typeface="Cambria Math" panose="02040503050406030204" pitchFamily="18" charset="0"/>
                        </a:rPr>
                        <m:t>P</m:t>
                      </m:r>
                      <m:r>
                        <a:rPr lang="en-US" altLang="zh-HK" b="0" i="1" smtClean="0">
                          <a:latin typeface="Cambria Math" panose="02040503050406030204" pitchFamily="18" charset="0"/>
                        </a:rPr>
                        <m:t>=</m:t>
                      </m:r>
                      <m:f>
                        <m:fPr>
                          <m:ctrlPr>
                            <a:rPr lang="en-US" altLang="zh-HK" b="0" i="1" smtClean="0">
                              <a:latin typeface="Cambria Math" panose="02040503050406030204" pitchFamily="18" charset="0"/>
                            </a:rPr>
                          </m:ctrlPr>
                        </m:fPr>
                        <m:num>
                          <m:r>
                            <a:rPr lang="en-US" altLang="zh-HK" b="0" i="1" smtClean="0">
                              <a:latin typeface="Cambria Math" panose="02040503050406030204" pitchFamily="18" charset="0"/>
                            </a:rPr>
                            <m:t>𝑐𝑜𝑣</m:t>
                          </m:r>
                          <m:d>
                            <m:dPr>
                              <m:ctrlPr>
                                <a:rPr lang="en-US" altLang="zh-HK" b="0" i="1" smtClean="0">
                                  <a:latin typeface="Cambria Math" panose="02040503050406030204" pitchFamily="18" charset="0"/>
                                </a:rPr>
                              </m:ctrlPr>
                            </m:dPr>
                            <m:e>
                              <m:r>
                                <a:rPr lang="en-US" altLang="zh-HK" b="0" i="1" smtClean="0">
                                  <a:latin typeface="Cambria Math" panose="02040503050406030204" pitchFamily="18" charset="0"/>
                                </a:rPr>
                                <m:t>𝑅𝑆</m:t>
                              </m:r>
                              <m:d>
                                <m:dPr>
                                  <m:ctrlPr>
                                    <a:rPr lang="en-US" altLang="zh-HK" b="0" i="1" smtClean="0">
                                      <a:latin typeface="Cambria Math" panose="02040503050406030204" pitchFamily="18" charset="0"/>
                                    </a:rPr>
                                  </m:ctrlPr>
                                </m:dPr>
                                <m:e>
                                  <m:r>
                                    <a:rPr lang="en-US" altLang="zh-HK" b="0" i="1" smtClean="0">
                                      <a:latin typeface="Cambria Math" panose="02040503050406030204" pitchFamily="18" charset="0"/>
                                    </a:rPr>
                                    <m:t>𝑖</m:t>
                                  </m:r>
                                </m:e>
                              </m:d>
                              <m:r>
                                <a:rPr lang="en-US" altLang="zh-HK" b="0" i="1" smtClean="0">
                                  <a:latin typeface="Cambria Math" panose="02040503050406030204" pitchFamily="18" charset="0"/>
                                </a:rPr>
                                <m:t>,</m:t>
                              </m:r>
                              <m:r>
                                <a:rPr lang="en-US" altLang="zh-HK" b="0" i="1" smtClean="0">
                                  <a:latin typeface="Cambria Math" panose="02040503050406030204" pitchFamily="18" charset="0"/>
                                </a:rPr>
                                <m:t>𝑅𝐶</m:t>
                              </m:r>
                            </m:e>
                          </m:d>
                        </m:num>
                        <m:den>
                          <m:sSub>
                            <m:sSubPr>
                              <m:ctrlPr>
                                <a:rPr lang="en-US" altLang="zh-HK" b="0" i="1" smtClean="0">
                                  <a:latin typeface="Cambria Math" panose="02040503050406030204" pitchFamily="18" charset="0"/>
                                  <a:ea typeface="Cambria Math" panose="02040503050406030204" pitchFamily="18" charset="0"/>
                                </a:rPr>
                              </m:ctrlPr>
                            </m:sSubPr>
                            <m:e>
                              <m:r>
                                <a:rPr lang="en-US" altLang="zh-HK" i="1">
                                  <a:latin typeface="Cambria Math" panose="02040503050406030204" pitchFamily="18" charset="0"/>
                                  <a:ea typeface="Cambria Math" panose="02040503050406030204" pitchFamily="18" charset="0"/>
                                </a:rPr>
                                <m:t>𝜎</m:t>
                              </m:r>
                            </m:e>
                            <m:sub>
                              <m:r>
                                <a:rPr lang="en-US" altLang="zh-HK" b="0" i="1" smtClean="0">
                                  <a:latin typeface="Cambria Math" panose="02040503050406030204" pitchFamily="18" charset="0"/>
                                  <a:ea typeface="Cambria Math" panose="02040503050406030204" pitchFamily="18" charset="0"/>
                                </a:rPr>
                                <m:t>𝑅𝑆</m:t>
                              </m:r>
                              <m:r>
                                <a:rPr lang="en-US" altLang="zh-HK" b="0" i="1" smtClean="0">
                                  <a:latin typeface="Cambria Math" panose="02040503050406030204" pitchFamily="18" charset="0"/>
                                  <a:ea typeface="Cambria Math" panose="02040503050406030204" pitchFamily="18" charset="0"/>
                                </a:rPr>
                                <m:t>(</m:t>
                              </m:r>
                              <m:r>
                                <a:rPr lang="en-US" altLang="zh-HK" b="0" i="1" smtClean="0">
                                  <a:latin typeface="Cambria Math" panose="02040503050406030204" pitchFamily="18" charset="0"/>
                                  <a:ea typeface="Cambria Math" panose="02040503050406030204" pitchFamily="18" charset="0"/>
                                </a:rPr>
                                <m:t>𝑖</m:t>
                              </m:r>
                              <m:r>
                                <a:rPr lang="en-US" altLang="zh-HK" b="0" i="1" smtClean="0">
                                  <a:latin typeface="Cambria Math" panose="02040503050406030204" pitchFamily="18" charset="0"/>
                                  <a:ea typeface="Cambria Math" panose="02040503050406030204" pitchFamily="18" charset="0"/>
                                </a:rPr>
                                <m:t>)</m:t>
                              </m:r>
                            </m:sub>
                          </m:sSub>
                          <m:sSub>
                            <m:sSubPr>
                              <m:ctrlPr>
                                <a:rPr lang="en-US" altLang="zh-HK" i="1">
                                  <a:latin typeface="Cambria Math" panose="02040503050406030204" pitchFamily="18" charset="0"/>
                                  <a:ea typeface="Cambria Math" panose="02040503050406030204" pitchFamily="18" charset="0"/>
                                </a:rPr>
                              </m:ctrlPr>
                            </m:sSubPr>
                            <m:e>
                              <m:r>
                                <a:rPr lang="en-US" altLang="zh-HK" i="1">
                                  <a:latin typeface="Cambria Math" panose="02040503050406030204" pitchFamily="18" charset="0"/>
                                  <a:ea typeface="Cambria Math" panose="02040503050406030204" pitchFamily="18" charset="0"/>
                                </a:rPr>
                                <m:t>𝜎</m:t>
                              </m:r>
                            </m:e>
                            <m:sub>
                              <m:r>
                                <a:rPr lang="en-US" altLang="zh-HK" i="1">
                                  <a:latin typeface="Cambria Math" panose="02040503050406030204" pitchFamily="18" charset="0"/>
                                  <a:ea typeface="Cambria Math" panose="02040503050406030204" pitchFamily="18" charset="0"/>
                                </a:rPr>
                                <m:t>𝑅</m:t>
                              </m:r>
                              <m:r>
                                <a:rPr lang="en-US" altLang="zh-HK" b="0" i="1" smtClean="0">
                                  <a:latin typeface="Cambria Math" panose="02040503050406030204" pitchFamily="18" charset="0"/>
                                  <a:ea typeface="Cambria Math" panose="02040503050406030204" pitchFamily="18" charset="0"/>
                                </a:rPr>
                                <m:t>𝐶</m:t>
                              </m:r>
                            </m:sub>
                          </m:sSub>
                        </m:den>
                      </m:f>
                    </m:oMath>
                  </m:oMathPara>
                </a14:m>
                <a:endParaRPr lang="en-US" altLang="zh-HK" dirty="0"/>
              </a:p>
              <a:p>
                <a:r>
                  <a:rPr lang="en-US" altLang="zh-HK" dirty="0"/>
                  <a:t>The covariances are ranked and the four highest covariances will be used to calculated the location of the device through weighted interpolation.</a:t>
                </a:r>
              </a:p>
              <a:p>
                <a:pPr marL="0" indent="0">
                  <a:buNone/>
                </a:pPr>
                <a14:m>
                  <m:oMathPara xmlns:m="http://schemas.openxmlformats.org/officeDocument/2006/math">
                    <m:oMathParaPr>
                      <m:jc m:val="left"/>
                    </m:oMathParaPr>
                    <m:oMath xmlns:m="http://schemas.openxmlformats.org/officeDocument/2006/math">
                      <m:r>
                        <a:rPr lang="en-US" altLang="zh-HK" b="0" i="1" smtClean="0">
                          <a:latin typeface="Cambria Math" panose="02040503050406030204" pitchFamily="18" charset="0"/>
                        </a:rPr>
                        <m:t>𝐿</m:t>
                      </m:r>
                      <m:d>
                        <m:dPr>
                          <m:ctrlPr>
                            <a:rPr lang="en-US" altLang="zh-HK" b="0" i="1" smtClean="0">
                              <a:latin typeface="Cambria Math" panose="02040503050406030204" pitchFamily="18" charset="0"/>
                            </a:rPr>
                          </m:ctrlPr>
                        </m:dPr>
                        <m:e>
                          <m:r>
                            <a:rPr lang="en-US" altLang="zh-HK" b="0" i="1" smtClean="0">
                              <a:latin typeface="Cambria Math" panose="02040503050406030204" pitchFamily="18" charset="0"/>
                            </a:rPr>
                            <m:t>𝑥</m:t>
                          </m:r>
                          <m:r>
                            <a:rPr lang="en-US" altLang="zh-HK" b="0" i="1" smtClean="0">
                              <a:latin typeface="Cambria Math" panose="02040503050406030204" pitchFamily="18" charset="0"/>
                            </a:rPr>
                            <m:t>,</m:t>
                          </m:r>
                          <m:r>
                            <a:rPr lang="en-US" altLang="zh-HK" b="0" i="1" smtClean="0">
                              <a:latin typeface="Cambria Math" panose="02040503050406030204" pitchFamily="18" charset="0"/>
                            </a:rPr>
                            <m:t>𝑦</m:t>
                          </m:r>
                        </m:e>
                      </m:d>
                      <m:r>
                        <a:rPr lang="en-US" altLang="zh-HK" b="0" i="1" smtClean="0">
                          <a:latin typeface="Cambria Math" panose="02040503050406030204" pitchFamily="18" charset="0"/>
                        </a:rPr>
                        <m:t>=</m:t>
                      </m:r>
                      <m:d>
                        <m:dPr>
                          <m:ctrlPr>
                            <a:rPr lang="en-US" altLang="zh-HK" b="0" i="1" smtClean="0">
                              <a:latin typeface="Cambria Math" panose="02040503050406030204" pitchFamily="18" charset="0"/>
                            </a:rPr>
                          </m:ctrlPr>
                        </m:dPr>
                        <m:e>
                          <m:nary>
                            <m:naryPr>
                              <m:chr m:val="∑"/>
                              <m:ctrlPr>
                                <a:rPr lang="en-US" altLang="zh-HK" b="0" i="1" smtClean="0">
                                  <a:latin typeface="Cambria Math" panose="02040503050406030204" pitchFamily="18" charset="0"/>
                                </a:rPr>
                              </m:ctrlPr>
                            </m:naryPr>
                            <m:sub>
                              <m:r>
                                <m:rPr>
                                  <m:brk m:alnAt="23"/>
                                </m:rPr>
                                <a:rPr lang="en-US" altLang="zh-HK" b="0" i="1" smtClean="0">
                                  <a:latin typeface="Cambria Math" panose="02040503050406030204" pitchFamily="18" charset="0"/>
                                </a:rPr>
                                <m:t>𝑖</m:t>
                              </m:r>
                              <m:r>
                                <a:rPr lang="en-US" altLang="zh-HK" b="0" i="1" smtClean="0">
                                  <a:latin typeface="Cambria Math" panose="02040503050406030204" pitchFamily="18" charset="0"/>
                                </a:rPr>
                                <m:t>=1</m:t>
                              </m:r>
                            </m:sub>
                            <m:sup>
                              <m:r>
                                <a:rPr lang="en-US" altLang="zh-HK" b="0" i="1" smtClean="0">
                                  <a:latin typeface="Cambria Math" panose="02040503050406030204" pitchFamily="18" charset="0"/>
                                </a:rPr>
                                <m:t>4</m:t>
                              </m:r>
                            </m:sup>
                            <m:e>
                              <m:sSub>
                                <m:sSubPr>
                                  <m:ctrlPr>
                                    <a:rPr lang="en-US" altLang="zh-HK" b="0" i="1" smtClean="0">
                                      <a:latin typeface="Cambria Math" panose="02040503050406030204" pitchFamily="18" charset="0"/>
                                    </a:rPr>
                                  </m:ctrlPr>
                                </m:sSubPr>
                                <m:e>
                                  <m:r>
                                    <a:rPr lang="en-US" altLang="zh-HK" b="0" i="1" smtClean="0">
                                      <a:latin typeface="Cambria Math" panose="02040503050406030204" pitchFamily="18" charset="0"/>
                                    </a:rPr>
                                    <m:t>𝑤</m:t>
                                  </m:r>
                                </m:e>
                                <m:sub>
                                  <m:r>
                                    <a:rPr lang="en-US" altLang="zh-HK" b="0" i="1" smtClean="0">
                                      <a:latin typeface="Cambria Math" panose="02040503050406030204" pitchFamily="18" charset="0"/>
                                    </a:rPr>
                                    <m:t>𝑖</m:t>
                                  </m:r>
                                </m:sub>
                              </m:sSub>
                              <m:sSub>
                                <m:sSubPr>
                                  <m:ctrlPr>
                                    <a:rPr lang="en-US" altLang="zh-HK" b="0" i="1" smtClean="0">
                                      <a:latin typeface="Cambria Math" panose="02040503050406030204" pitchFamily="18" charset="0"/>
                                    </a:rPr>
                                  </m:ctrlPr>
                                </m:sSubPr>
                                <m:e>
                                  <m:r>
                                    <a:rPr lang="en-US" altLang="zh-HK" b="0" i="1" smtClean="0">
                                      <a:latin typeface="Cambria Math" panose="02040503050406030204" pitchFamily="18" charset="0"/>
                                    </a:rPr>
                                    <m:t>𝑥</m:t>
                                  </m:r>
                                </m:e>
                                <m:sub>
                                  <m:r>
                                    <a:rPr lang="en-US" altLang="zh-HK" b="0" i="1" smtClean="0">
                                      <a:latin typeface="Cambria Math" panose="02040503050406030204" pitchFamily="18" charset="0"/>
                                    </a:rPr>
                                    <m:t>𝑖</m:t>
                                  </m:r>
                                </m:sub>
                              </m:sSub>
                            </m:e>
                          </m:nary>
                          <m:r>
                            <a:rPr lang="en-US" altLang="zh-HK" b="0" i="1" smtClean="0">
                              <a:latin typeface="Cambria Math" panose="02040503050406030204" pitchFamily="18" charset="0"/>
                            </a:rPr>
                            <m:t>,</m:t>
                          </m:r>
                          <m:nary>
                            <m:naryPr>
                              <m:chr m:val="∑"/>
                              <m:ctrlPr>
                                <a:rPr lang="en-US" altLang="zh-HK" i="1">
                                  <a:latin typeface="Cambria Math" panose="02040503050406030204" pitchFamily="18" charset="0"/>
                                </a:rPr>
                              </m:ctrlPr>
                            </m:naryPr>
                            <m:sub>
                              <m:r>
                                <m:rPr>
                                  <m:brk m:alnAt="23"/>
                                </m:rPr>
                                <a:rPr lang="en-US" altLang="zh-HK" i="1">
                                  <a:latin typeface="Cambria Math" panose="02040503050406030204" pitchFamily="18" charset="0"/>
                                </a:rPr>
                                <m:t>𝑖</m:t>
                              </m:r>
                              <m:r>
                                <a:rPr lang="en-US" altLang="zh-HK" i="1">
                                  <a:latin typeface="Cambria Math" panose="02040503050406030204" pitchFamily="18" charset="0"/>
                                </a:rPr>
                                <m:t>=1</m:t>
                              </m:r>
                            </m:sub>
                            <m:sup>
                              <m:r>
                                <a:rPr lang="en-US" altLang="zh-HK" i="1">
                                  <a:latin typeface="Cambria Math" panose="02040503050406030204" pitchFamily="18" charset="0"/>
                                </a:rPr>
                                <m:t>4</m:t>
                              </m:r>
                            </m:sup>
                            <m:e>
                              <m:sSub>
                                <m:sSubPr>
                                  <m:ctrlPr>
                                    <a:rPr lang="en-US" altLang="zh-HK" i="1">
                                      <a:latin typeface="Cambria Math" panose="02040503050406030204" pitchFamily="18" charset="0"/>
                                    </a:rPr>
                                  </m:ctrlPr>
                                </m:sSubPr>
                                <m:e>
                                  <m:r>
                                    <a:rPr lang="en-US" altLang="zh-HK" i="1">
                                      <a:latin typeface="Cambria Math" panose="02040503050406030204" pitchFamily="18" charset="0"/>
                                    </a:rPr>
                                    <m:t>𝑤</m:t>
                                  </m:r>
                                </m:e>
                                <m:sub>
                                  <m:r>
                                    <a:rPr lang="en-US" altLang="zh-HK" i="1">
                                      <a:latin typeface="Cambria Math" panose="02040503050406030204" pitchFamily="18" charset="0"/>
                                    </a:rPr>
                                    <m:t>𝑖</m:t>
                                  </m:r>
                                </m:sub>
                              </m:sSub>
                              <m:sSub>
                                <m:sSubPr>
                                  <m:ctrlPr>
                                    <a:rPr lang="en-US" altLang="zh-HK" i="1">
                                      <a:latin typeface="Cambria Math" panose="02040503050406030204" pitchFamily="18" charset="0"/>
                                    </a:rPr>
                                  </m:ctrlPr>
                                </m:sSubPr>
                                <m:e>
                                  <m:r>
                                    <a:rPr lang="en-US" altLang="zh-HK" b="0" i="1" smtClean="0">
                                      <a:latin typeface="Cambria Math" panose="02040503050406030204" pitchFamily="18" charset="0"/>
                                    </a:rPr>
                                    <m:t>𝑦</m:t>
                                  </m:r>
                                </m:e>
                                <m:sub>
                                  <m:r>
                                    <a:rPr lang="en-US" altLang="zh-HK" i="1">
                                      <a:latin typeface="Cambria Math" panose="02040503050406030204" pitchFamily="18" charset="0"/>
                                    </a:rPr>
                                    <m:t>𝑖</m:t>
                                  </m:r>
                                </m:sub>
                              </m:sSub>
                            </m:e>
                          </m:nary>
                        </m:e>
                      </m:d>
                    </m:oMath>
                  </m:oMathPara>
                </a14:m>
                <a:endParaRPr lang="en-US" altLang="zh-HK" dirty="0"/>
              </a:p>
              <a:p>
                <a:pPr marL="0" indent="0">
                  <a:buNone/>
                </a:pPr>
                <a:r>
                  <a:rPr lang="en-US" altLang="zh-HK" dirty="0"/>
                  <a:t>Where </a:t>
                </a:r>
                <a:r>
                  <a:rPr lang="en-US" altLang="zh-HK" dirty="0" err="1"/>
                  <a:t>wi</a:t>
                </a:r>
                <a:r>
                  <a:rPr lang="en-US" altLang="zh-HK" dirty="0"/>
                  <a:t> is the covariance of the location.</a:t>
                </a:r>
              </a:p>
              <a:p>
                <a:endParaRPr lang="zh-HK" altLang="en-US" dirty="0"/>
              </a:p>
            </p:txBody>
          </p:sp>
        </mc:Choice>
        <mc:Fallback xmlns="">
          <p:sp>
            <p:nvSpPr>
              <p:cNvPr id="3" name="內容版面配置區 2">
                <a:extLst>
                  <a:ext uri="{FF2B5EF4-FFF2-40B4-BE49-F238E27FC236}">
                    <a16:creationId xmlns:a16="http://schemas.microsoft.com/office/drawing/2014/main" id="{6E661C7E-88BC-9C39-E635-F3A2CAAE075A}"/>
                  </a:ext>
                </a:extLst>
              </p:cNvPr>
              <p:cNvSpPr>
                <a:spLocks noGrp="1" noRot="1" noChangeAspect="1" noMove="1" noResize="1" noEditPoints="1" noAdjustHandles="1" noChangeArrowheads="1" noChangeShapeType="1" noTextEdit="1"/>
              </p:cNvSpPr>
              <p:nvPr>
                <p:ph idx="1"/>
              </p:nvPr>
            </p:nvSpPr>
            <p:spPr>
              <a:blipFill>
                <a:blip r:embed="rId2"/>
                <a:stretch>
                  <a:fillRect l="-1043" t="-2801" r="-1565" b="-280"/>
                </a:stretch>
              </a:blipFill>
            </p:spPr>
            <p:txBody>
              <a:bodyPr/>
              <a:lstStyle/>
              <a:p>
                <a:r>
                  <a:rPr lang="zh-HK" altLang="en-US">
                    <a:noFill/>
                  </a:rPr>
                  <a:t> </a:t>
                </a:r>
              </a:p>
            </p:txBody>
          </p:sp>
        </mc:Fallback>
      </mc:AlternateContent>
      <p:sp>
        <p:nvSpPr>
          <p:cNvPr id="4" name="Oval 4">
            <a:extLst>
              <a:ext uri="{FF2B5EF4-FFF2-40B4-BE49-F238E27FC236}">
                <a16:creationId xmlns:a16="http://schemas.microsoft.com/office/drawing/2014/main" id="{ACDF7AC8-EA2D-8EA5-6E8D-5838C5C33C39}"/>
              </a:ext>
            </a:extLst>
          </p:cNvPr>
          <p:cNvSpPr/>
          <p:nvPr/>
        </p:nvSpPr>
        <p:spPr>
          <a:xfrm>
            <a:off x="7782605" y="4469946"/>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6">
            <a:extLst>
              <a:ext uri="{FF2B5EF4-FFF2-40B4-BE49-F238E27FC236}">
                <a16:creationId xmlns:a16="http://schemas.microsoft.com/office/drawing/2014/main" id="{03ADE566-2CAD-84B6-E9B2-4C82774D6A34}"/>
              </a:ext>
            </a:extLst>
          </p:cNvPr>
          <p:cNvSpPr/>
          <p:nvPr/>
        </p:nvSpPr>
        <p:spPr>
          <a:xfrm>
            <a:off x="9029018" y="4491717"/>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7">
            <a:extLst>
              <a:ext uri="{FF2B5EF4-FFF2-40B4-BE49-F238E27FC236}">
                <a16:creationId xmlns:a16="http://schemas.microsoft.com/office/drawing/2014/main" id="{75D305D2-B029-0A37-9478-10C0FB536AE0}"/>
              </a:ext>
            </a:extLst>
          </p:cNvPr>
          <p:cNvSpPr/>
          <p:nvPr/>
        </p:nvSpPr>
        <p:spPr>
          <a:xfrm>
            <a:off x="7788044" y="5536751"/>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8">
            <a:extLst>
              <a:ext uri="{FF2B5EF4-FFF2-40B4-BE49-F238E27FC236}">
                <a16:creationId xmlns:a16="http://schemas.microsoft.com/office/drawing/2014/main" id="{34482B0F-59CF-2FC4-6DA1-B1C77A3713F8}"/>
              </a:ext>
            </a:extLst>
          </p:cNvPr>
          <p:cNvSpPr/>
          <p:nvPr/>
        </p:nvSpPr>
        <p:spPr>
          <a:xfrm>
            <a:off x="9045352" y="5536750"/>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9">
            <a:extLst>
              <a:ext uri="{FF2B5EF4-FFF2-40B4-BE49-F238E27FC236}">
                <a16:creationId xmlns:a16="http://schemas.microsoft.com/office/drawing/2014/main" id="{3752C86E-D4C8-6D33-1BBC-C92AAC9F51E8}"/>
              </a:ext>
            </a:extLst>
          </p:cNvPr>
          <p:cNvSpPr/>
          <p:nvPr/>
        </p:nvSpPr>
        <p:spPr>
          <a:xfrm>
            <a:off x="8408538" y="5210178"/>
            <a:ext cx="228600" cy="2286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11">
            <a:extLst>
              <a:ext uri="{FF2B5EF4-FFF2-40B4-BE49-F238E27FC236}">
                <a16:creationId xmlns:a16="http://schemas.microsoft.com/office/drawing/2014/main" id="{DFE9F803-D817-9558-C93E-C42357D30B52}"/>
              </a:ext>
            </a:extLst>
          </p:cNvPr>
          <p:cNvCxnSpPr>
            <a:stCxn id="4" idx="5"/>
            <a:endCxn id="8" idx="1"/>
          </p:cNvCxnSpPr>
          <p:nvPr/>
        </p:nvCxnSpPr>
        <p:spPr>
          <a:xfrm>
            <a:off x="7977727" y="4665068"/>
            <a:ext cx="464289" cy="5785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15">
            <a:extLst>
              <a:ext uri="{FF2B5EF4-FFF2-40B4-BE49-F238E27FC236}">
                <a16:creationId xmlns:a16="http://schemas.microsoft.com/office/drawing/2014/main" id="{4E4A8172-E23B-1DA6-0B92-49623F1E0840}"/>
              </a:ext>
            </a:extLst>
          </p:cNvPr>
          <p:cNvCxnSpPr>
            <a:stCxn id="5" idx="3"/>
            <a:endCxn id="8" idx="7"/>
          </p:cNvCxnSpPr>
          <p:nvPr/>
        </p:nvCxnSpPr>
        <p:spPr>
          <a:xfrm flipH="1">
            <a:off x="8603660" y="4686839"/>
            <a:ext cx="458836" cy="5568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7">
            <a:extLst>
              <a:ext uri="{FF2B5EF4-FFF2-40B4-BE49-F238E27FC236}">
                <a16:creationId xmlns:a16="http://schemas.microsoft.com/office/drawing/2014/main" id="{3A81847A-74BF-9BDC-8636-18BFE6FBDFB8}"/>
              </a:ext>
            </a:extLst>
          </p:cNvPr>
          <p:cNvCxnSpPr>
            <a:stCxn id="6" idx="7"/>
          </p:cNvCxnSpPr>
          <p:nvPr/>
        </p:nvCxnSpPr>
        <p:spPr>
          <a:xfrm flipV="1">
            <a:off x="7983166" y="5438778"/>
            <a:ext cx="425372" cy="1314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21">
            <a:extLst>
              <a:ext uri="{FF2B5EF4-FFF2-40B4-BE49-F238E27FC236}">
                <a16:creationId xmlns:a16="http://schemas.microsoft.com/office/drawing/2014/main" id="{0E9AFD40-820F-E585-0267-1163D79519E2}"/>
              </a:ext>
            </a:extLst>
          </p:cNvPr>
          <p:cNvCxnSpPr>
            <a:stCxn id="7" idx="1"/>
            <a:endCxn id="8" idx="5"/>
          </p:cNvCxnSpPr>
          <p:nvPr/>
        </p:nvCxnSpPr>
        <p:spPr>
          <a:xfrm flipH="1" flipV="1">
            <a:off x="8603660" y="5405300"/>
            <a:ext cx="475170" cy="1649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23">
            <a:extLst>
              <a:ext uri="{FF2B5EF4-FFF2-40B4-BE49-F238E27FC236}">
                <a16:creationId xmlns:a16="http://schemas.microsoft.com/office/drawing/2014/main" id="{B76D7788-A7D5-1623-9D61-F3BD15F5BC86}"/>
              </a:ext>
            </a:extLst>
          </p:cNvPr>
          <p:cNvSpPr txBox="1"/>
          <p:nvPr/>
        </p:nvSpPr>
        <p:spPr>
          <a:xfrm>
            <a:off x="8623982" y="5099950"/>
            <a:ext cx="1985736" cy="369332"/>
          </a:xfrm>
          <a:prstGeom prst="rect">
            <a:avLst/>
          </a:prstGeom>
          <a:noFill/>
        </p:spPr>
        <p:txBody>
          <a:bodyPr wrap="none" rtlCol="0">
            <a:spAutoFit/>
          </a:bodyPr>
          <a:lstStyle/>
          <a:p>
            <a:r>
              <a:rPr lang="en-US" dirty="0"/>
              <a:t>Estimation location</a:t>
            </a:r>
          </a:p>
        </p:txBody>
      </p:sp>
      <p:sp>
        <p:nvSpPr>
          <p:cNvPr id="14" name="TextBox 24">
            <a:extLst>
              <a:ext uri="{FF2B5EF4-FFF2-40B4-BE49-F238E27FC236}">
                <a16:creationId xmlns:a16="http://schemas.microsoft.com/office/drawing/2014/main" id="{04FB2921-1290-2859-8D70-ED2F90D2BE79}"/>
              </a:ext>
            </a:extLst>
          </p:cNvPr>
          <p:cNvSpPr txBox="1"/>
          <p:nvPr/>
        </p:nvSpPr>
        <p:spPr>
          <a:xfrm>
            <a:off x="9257618" y="5678689"/>
            <a:ext cx="1131528" cy="369332"/>
          </a:xfrm>
          <a:prstGeom prst="rect">
            <a:avLst/>
          </a:prstGeom>
          <a:noFill/>
        </p:spPr>
        <p:txBody>
          <a:bodyPr wrap="none" rtlCol="0">
            <a:spAutoFit/>
          </a:bodyPr>
          <a:lstStyle/>
          <a:p>
            <a:r>
              <a:rPr lang="en-US" dirty="0"/>
              <a:t>Grid point</a:t>
            </a:r>
          </a:p>
        </p:txBody>
      </p:sp>
    </p:spTree>
    <p:extLst>
      <p:ext uri="{BB962C8B-B14F-4D97-AF65-F5344CB8AC3E}">
        <p14:creationId xmlns:p14="http://schemas.microsoft.com/office/powerpoint/2010/main" val="6977064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6B847B3-3B68-95FA-A028-2D97FAAB191C}"/>
              </a:ext>
            </a:extLst>
          </p:cNvPr>
          <p:cNvSpPr>
            <a:spLocks noGrp="1"/>
          </p:cNvSpPr>
          <p:nvPr>
            <p:ph type="title"/>
          </p:nvPr>
        </p:nvSpPr>
        <p:spPr/>
        <p:txBody>
          <a:bodyPr/>
          <a:lstStyle/>
          <a:p>
            <a:r>
              <a:rPr lang="en-US" altLang="zh-HK" dirty="0"/>
              <a:t>Tracking result</a:t>
            </a:r>
            <a:endParaRPr lang="zh-HK" altLang="en-US" dirty="0"/>
          </a:p>
        </p:txBody>
      </p:sp>
      <p:sp>
        <p:nvSpPr>
          <p:cNvPr id="3" name="內容版面配置區 2">
            <a:extLst>
              <a:ext uri="{FF2B5EF4-FFF2-40B4-BE49-F238E27FC236}">
                <a16:creationId xmlns:a16="http://schemas.microsoft.com/office/drawing/2014/main" id="{D77AD9D5-D2D1-17F1-8FA8-BDEDC50C4424}"/>
              </a:ext>
            </a:extLst>
          </p:cNvPr>
          <p:cNvSpPr>
            <a:spLocks noGrp="1"/>
          </p:cNvSpPr>
          <p:nvPr>
            <p:ph idx="1"/>
          </p:nvPr>
        </p:nvSpPr>
        <p:spPr>
          <a:xfrm>
            <a:off x="838200" y="1825625"/>
            <a:ext cx="4633913" cy="4351338"/>
          </a:xfrm>
        </p:spPr>
        <p:txBody>
          <a:bodyPr/>
          <a:lstStyle/>
          <a:p>
            <a:r>
              <a:rPr lang="en-US" altLang="zh-HK" dirty="0"/>
              <a:t>The device can be mobile phones or IoT devices.</a:t>
            </a:r>
          </a:p>
          <a:p>
            <a:r>
              <a:rPr lang="en-US" altLang="zh-HK" dirty="0"/>
              <a:t>The accuracy is around 3-5 m.</a:t>
            </a:r>
            <a:endParaRPr lang="zh-HK" altLang="en-US" dirty="0"/>
          </a:p>
        </p:txBody>
      </p:sp>
      <p:pic>
        <p:nvPicPr>
          <p:cNvPr id="4" name="圖片 3" descr="一張含有 文字, 個人, 室內, 手 的圖片&#10;&#10;自動產生的描述">
            <a:extLst>
              <a:ext uri="{FF2B5EF4-FFF2-40B4-BE49-F238E27FC236}">
                <a16:creationId xmlns:a16="http://schemas.microsoft.com/office/drawing/2014/main" id="{32C1946A-7F79-F520-36E9-16FFB3AA95B4}"/>
              </a:ext>
            </a:extLst>
          </p:cNvPr>
          <p:cNvPicPr>
            <a:picLocks noChangeAspect="1"/>
          </p:cNvPicPr>
          <p:nvPr/>
        </p:nvPicPr>
        <p:blipFill>
          <a:blip r:embed="rId2"/>
          <a:stretch>
            <a:fillRect/>
          </a:stretch>
        </p:blipFill>
        <p:spPr>
          <a:xfrm>
            <a:off x="5981161" y="766734"/>
            <a:ext cx="2960209" cy="5324531"/>
          </a:xfrm>
          <a:prstGeom prst="rect">
            <a:avLst/>
          </a:prstGeom>
        </p:spPr>
      </p:pic>
      <p:pic>
        <p:nvPicPr>
          <p:cNvPr id="5" name="Content Placeholder 7" descr="Graphical user interface, application&#10;&#10;Description automatically generated">
            <a:extLst>
              <a:ext uri="{FF2B5EF4-FFF2-40B4-BE49-F238E27FC236}">
                <a16:creationId xmlns:a16="http://schemas.microsoft.com/office/drawing/2014/main" id="{4AF2DBE8-0B66-87B3-4DC5-E5599FE9C7BA}"/>
              </a:ext>
            </a:extLst>
          </p:cNvPr>
          <p:cNvPicPr>
            <a:picLocks noChangeAspect="1"/>
          </p:cNvPicPr>
          <p:nvPr/>
        </p:nvPicPr>
        <p:blipFill>
          <a:blip r:embed="rId3"/>
          <a:stretch>
            <a:fillRect/>
          </a:stretch>
        </p:blipFill>
        <p:spPr>
          <a:xfrm>
            <a:off x="9505382" y="611872"/>
            <a:ext cx="2514765" cy="5634256"/>
          </a:xfrm>
          <a:prstGeom prst="rect">
            <a:avLst/>
          </a:prstGeom>
        </p:spPr>
      </p:pic>
    </p:spTree>
    <p:extLst>
      <p:ext uri="{BB962C8B-B14F-4D97-AF65-F5344CB8AC3E}">
        <p14:creationId xmlns:p14="http://schemas.microsoft.com/office/powerpoint/2010/main" val="404277569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34EB402-0EB0-D80E-6F83-094C4A8BE2E9}"/>
              </a:ext>
            </a:extLst>
          </p:cNvPr>
          <p:cNvSpPr>
            <a:spLocks noGrp="1"/>
          </p:cNvSpPr>
          <p:nvPr>
            <p:ph type="title"/>
          </p:nvPr>
        </p:nvSpPr>
        <p:spPr/>
        <p:txBody>
          <a:bodyPr/>
          <a:lstStyle/>
          <a:p>
            <a:r>
              <a:rPr lang="en-US" altLang="zh-HK" dirty="0"/>
              <a:t>Visual maps</a:t>
            </a:r>
            <a:endParaRPr lang="zh-HK" altLang="en-US" dirty="0"/>
          </a:p>
        </p:txBody>
      </p:sp>
      <p:sp>
        <p:nvSpPr>
          <p:cNvPr id="3" name="內容版面配置區 2">
            <a:extLst>
              <a:ext uri="{FF2B5EF4-FFF2-40B4-BE49-F238E27FC236}">
                <a16:creationId xmlns:a16="http://schemas.microsoft.com/office/drawing/2014/main" id="{4CB38278-2120-29AB-4979-D76B4F8E68CE}"/>
              </a:ext>
            </a:extLst>
          </p:cNvPr>
          <p:cNvSpPr>
            <a:spLocks noGrp="1"/>
          </p:cNvSpPr>
          <p:nvPr>
            <p:ph idx="1"/>
          </p:nvPr>
        </p:nvSpPr>
        <p:spPr/>
        <p:txBody>
          <a:bodyPr/>
          <a:lstStyle/>
          <a:p>
            <a:r>
              <a:rPr lang="en-US" altLang="zh-HK" dirty="0"/>
              <a:t>A visual map is a series of 360-degree images that are layered over the digital map.</a:t>
            </a:r>
          </a:p>
          <a:p>
            <a:r>
              <a:rPr lang="en-US" altLang="zh-HK" dirty="0"/>
              <a:t>It provides additional visual information on how the actual indoor environment look like.</a:t>
            </a:r>
          </a:p>
          <a:p>
            <a:r>
              <a:rPr lang="en-US" altLang="zh-HK" dirty="0"/>
              <a:t>It can help also locate or navigate the objects or </a:t>
            </a:r>
            <a:r>
              <a:rPr lang="en-US" altLang="zh-HK" dirty="0" err="1"/>
              <a:t>PoI</a:t>
            </a:r>
            <a:r>
              <a:rPr lang="en-US" altLang="zh-HK" dirty="0"/>
              <a:t> in the indoor environment and eventually produce virtual tours for the indoor environment using the Augmented Reality (AR) or Virtual Reality (VR) technologies</a:t>
            </a:r>
          </a:p>
          <a:p>
            <a:endParaRPr lang="zh-HK" altLang="en-US" dirty="0"/>
          </a:p>
        </p:txBody>
      </p:sp>
    </p:spTree>
    <p:extLst>
      <p:ext uri="{BB962C8B-B14F-4D97-AF65-F5344CB8AC3E}">
        <p14:creationId xmlns:p14="http://schemas.microsoft.com/office/powerpoint/2010/main" val="423021950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2A37707-DDC7-9385-9142-4B83526E9FB5}"/>
              </a:ext>
            </a:extLst>
          </p:cNvPr>
          <p:cNvSpPr>
            <a:spLocks noGrp="1"/>
          </p:cNvSpPr>
          <p:nvPr>
            <p:ph type="title"/>
          </p:nvPr>
        </p:nvSpPr>
        <p:spPr/>
        <p:txBody>
          <a:bodyPr/>
          <a:lstStyle/>
          <a:p>
            <a:r>
              <a:rPr lang="en-US" altLang="zh-HK" dirty="0"/>
              <a:t>Tool for visual maps</a:t>
            </a:r>
            <a:endParaRPr lang="zh-HK" altLang="en-US" dirty="0"/>
          </a:p>
        </p:txBody>
      </p:sp>
      <p:sp>
        <p:nvSpPr>
          <p:cNvPr id="3" name="內容版面配置區 2">
            <a:extLst>
              <a:ext uri="{FF2B5EF4-FFF2-40B4-BE49-F238E27FC236}">
                <a16:creationId xmlns:a16="http://schemas.microsoft.com/office/drawing/2014/main" id="{AFA48143-FDE9-554D-AA1B-35A94FA9CC10}"/>
              </a:ext>
            </a:extLst>
          </p:cNvPr>
          <p:cNvSpPr>
            <a:spLocks noGrp="1"/>
          </p:cNvSpPr>
          <p:nvPr>
            <p:ph idx="1"/>
          </p:nvPr>
        </p:nvSpPr>
        <p:spPr/>
        <p:txBody>
          <a:bodyPr/>
          <a:lstStyle/>
          <a:p>
            <a:r>
              <a:rPr lang="en-US" altLang="zh-HK" dirty="0"/>
              <a:t>A 360</a:t>
            </a:r>
            <a:r>
              <a:rPr lang="en-US" altLang="zh-HK" dirty="0">
                <a:sym typeface="Symbol" panose="05050102010706020507" pitchFamily="18" charset="2"/>
              </a:rPr>
              <a:t> Camera</a:t>
            </a:r>
            <a:endParaRPr lang="zh-HK" altLang="en-US" dirty="0"/>
          </a:p>
        </p:txBody>
      </p:sp>
      <p:pic>
        <p:nvPicPr>
          <p:cNvPr id="5" name="圖片 4">
            <a:extLst>
              <a:ext uri="{FF2B5EF4-FFF2-40B4-BE49-F238E27FC236}">
                <a16:creationId xmlns:a16="http://schemas.microsoft.com/office/drawing/2014/main" id="{0E110D95-D924-E2F9-4AA9-501A01A30A28}"/>
              </a:ext>
            </a:extLst>
          </p:cNvPr>
          <p:cNvPicPr>
            <a:picLocks noChangeAspect="1"/>
          </p:cNvPicPr>
          <p:nvPr/>
        </p:nvPicPr>
        <p:blipFill>
          <a:blip r:embed="rId4"/>
          <a:stretch>
            <a:fillRect/>
          </a:stretch>
        </p:blipFill>
        <p:spPr>
          <a:xfrm>
            <a:off x="385254" y="2438049"/>
            <a:ext cx="5166011" cy="3576989"/>
          </a:xfrm>
          <a:prstGeom prst="rect">
            <a:avLst/>
          </a:prstGeom>
        </p:spPr>
      </p:pic>
      <p:pic>
        <p:nvPicPr>
          <p:cNvPr id="8" name="8K 30 PC">
            <a:hlinkClick r:id="" action="ppaction://media"/>
            <a:extLst>
              <a:ext uri="{FF2B5EF4-FFF2-40B4-BE49-F238E27FC236}">
                <a16:creationId xmlns:a16="http://schemas.microsoft.com/office/drawing/2014/main" id="{74D96655-E19C-8994-FD63-DC81FDB43CA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727700" y="2438049"/>
            <a:ext cx="6359090" cy="3576988"/>
          </a:xfrm>
          <a:prstGeom prst="rect">
            <a:avLst/>
          </a:prstGeom>
        </p:spPr>
      </p:pic>
    </p:spTree>
    <p:extLst>
      <p:ext uri="{BB962C8B-B14F-4D97-AF65-F5344CB8AC3E}">
        <p14:creationId xmlns:p14="http://schemas.microsoft.com/office/powerpoint/2010/main" val="376176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558"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3CA47D7-1F75-ECA1-0E39-E189CB45BA53}"/>
              </a:ext>
            </a:extLst>
          </p:cNvPr>
          <p:cNvSpPr>
            <a:spLocks noGrp="1"/>
          </p:cNvSpPr>
          <p:nvPr>
            <p:ph type="title"/>
          </p:nvPr>
        </p:nvSpPr>
        <p:spPr/>
        <p:txBody>
          <a:bodyPr/>
          <a:lstStyle/>
          <a:p>
            <a:r>
              <a:rPr lang="en-US" altLang="zh-HK" dirty="0"/>
              <a:t>Visual map production</a:t>
            </a:r>
            <a:endParaRPr lang="zh-HK" altLang="en-US" dirty="0"/>
          </a:p>
        </p:txBody>
      </p:sp>
      <p:sp>
        <p:nvSpPr>
          <p:cNvPr id="3" name="內容版面配置區 2">
            <a:extLst>
              <a:ext uri="{FF2B5EF4-FFF2-40B4-BE49-F238E27FC236}">
                <a16:creationId xmlns:a16="http://schemas.microsoft.com/office/drawing/2014/main" id="{279B7D71-55C7-6AED-EF8A-3F8667CBA3DA}"/>
              </a:ext>
            </a:extLst>
          </p:cNvPr>
          <p:cNvSpPr>
            <a:spLocks noGrp="1"/>
          </p:cNvSpPr>
          <p:nvPr>
            <p:ph idx="1"/>
          </p:nvPr>
        </p:nvSpPr>
        <p:spPr/>
        <p:txBody>
          <a:bodyPr/>
          <a:lstStyle/>
          <a:p>
            <a:r>
              <a:rPr lang="en-US" altLang="zh-HK" dirty="0"/>
              <a:t>Step 1: plan the route</a:t>
            </a:r>
            <a:endParaRPr lang="zh-HK" altLang="en-US" dirty="0"/>
          </a:p>
        </p:txBody>
      </p:sp>
      <p:pic>
        <p:nvPicPr>
          <p:cNvPr id="5" name="圖片 4">
            <a:extLst>
              <a:ext uri="{FF2B5EF4-FFF2-40B4-BE49-F238E27FC236}">
                <a16:creationId xmlns:a16="http://schemas.microsoft.com/office/drawing/2014/main" id="{C1331725-7685-ED21-BD87-3B037BC568D9}"/>
              </a:ext>
            </a:extLst>
          </p:cNvPr>
          <p:cNvPicPr>
            <a:picLocks noChangeAspect="1"/>
          </p:cNvPicPr>
          <p:nvPr/>
        </p:nvPicPr>
        <p:blipFill>
          <a:blip r:embed="rId2"/>
          <a:stretch>
            <a:fillRect/>
          </a:stretch>
        </p:blipFill>
        <p:spPr>
          <a:xfrm>
            <a:off x="2028384" y="2193745"/>
            <a:ext cx="7244203" cy="3983218"/>
          </a:xfrm>
          <a:prstGeom prst="rect">
            <a:avLst/>
          </a:prstGeom>
        </p:spPr>
      </p:pic>
    </p:spTree>
    <p:extLst>
      <p:ext uri="{BB962C8B-B14F-4D97-AF65-F5344CB8AC3E}">
        <p14:creationId xmlns:p14="http://schemas.microsoft.com/office/powerpoint/2010/main" val="281916310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3CA47D7-1F75-ECA1-0E39-E189CB45BA53}"/>
              </a:ext>
            </a:extLst>
          </p:cNvPr>
          <p:cNvSpPr>
            <a:spLocks noGrp="1"/>
          </p:cNvSpPr>
          <p:nvPr>
            <p:ph type="title"/>
          </p:nvPr>
        </p:nvSpPr>
        <p:spPr/>
        <p:txBody>
          <a:bodyPr/>
          <a:lstStyle/>
          <a:p>
            <a:r>
              <a:rPr lang="en-US" altLang="zh-HK" dirty="0"/>
              <a:t>Visual map production</a:t>
            </a:r>
            <a:endParaRPr lang="zh-HK" altLang="en-US" dirty="0"/>
          </a:p>
        </p:txBody>
      </p:sp>
      <p:sp>
        <p:nvSpPr>
          <p:cNvPr id="3" name="內容版面配置區 2">
            <a:extLst>
              <a:ext uri="{FF2B5EF4-FFF2-40B4-BE49-F238E27FC236}">
                <a16:creationId xmlns:a16="http://schemas.microsoft.com/office/drawing/2014/main" id="{279B7D71-55C7-6AED-EF8A-3F8667CBA3DA}"/>
              </a:ext>
            </a:extLst>
          </p:cNvPr>
          <p:cNvSpPr>
            <a:spLocks noGrp="1"/>
          </p:cNvSpPr>
          <p:nvPr>
            <p:ph idx="1"/>
          </p:nvPr>
        </p:nvSpPr>
        <p:spPr/>
        <p:txBody>
          <a:bodyPr/>
          <a:lstStyle/>
          <a:p>
            <a:r>
              <a:rPr lang="en-US" altLang="zh-HK" dirty="0"/>
              <a:t>Step 2: setup the 360</a:t>
            </a:r>
            <a:r>
              <a:rPr lang="en-US" altLang="zh-HK" dirty="0">
                <a:sym typeface="Symbol" panose="05050102010706020507" pitchFamily="18" charset="2"/>
              </a:rPr>
              <a:t> camera and its apps</a:t>
            </a:r>
            <a:endParaRPr lang="zh-HK" altLang="en-US" dirty="0"/>
          </a:p>
        </p:txBody>
      </p:sp>
      <p:pic>
        <p:nvPicPr>
          <p:cNvPr id="6" name="圖片 5">
            <a:extLst>
              <a:ext uri="{FF2B5EF4-FFF2-40B4-BE49-F238E27FC236}">
                <a16:creationId xmlns:a16="http://schemas.microsoft.com/office/drawing/2014/main" id="{181A7719-14A6-64C9-2542-B54F8B00AA59}"/>
              </a:ext>
            </a:extLst>
          </p:cNvPr>
          <p:cNvPicPr>
            <a:picLocks noChangeAspect="1"/>
          </p:cNvPicPr>
          <p:nvPr/>
        </p:nvPicPr>
        <p:blipFill>
          <a:blip r:embed="rId2"/>
          <a:stretch>
            <a:fillRect/>
          </a:stretch>
        </p:blipFill>
        <p:spPr>
          <a:xfrm>
            <a:off x="2810150" y="2495308"/>
            <a:ext cx="2648320" cy="3467584"/>
          </a:xfrm>
          <a:prstGeom prst="rect">
            <a:avLst/>
          </a:prstGeom>
        </p:spPr>
      </p:pic>
      <p:pic>
        <p:nvPicPr>
          <p:cNvPr id="8" name="圖片 7">
            <a:extLst>
              <a:ext uri="{FF2B5EF4-FFF2-40B4-BE49-F238E27FC236}">
                <a16:creationId xmlns:a16="http://schemas.microsoft.com/office/drawing/2014/main" id="{B40D8E39-A8D7-3A63-E433-1ECFFFDCBC2B}"/>
              </a:ext>
            </a:extLst>
          </p:cNvPr>
          <p:cNvPicPr>
            <a:picLocks noChangeAspect="1"/>
          </p:cNvPicPr>
          <p:nvPr/>
        </p:nvPicPr>
        <p:blipFill>
          <a:blip r:embed="rId3"/>
          <a:stretch>
            <a:fillRect/>
          </a:stretch>
        </p:blipFill>
        <p:spPr>
          <a:xfrm>
            <a:off x="6096000" y="2495308"/>
            <a:ext cx="1971950" cy="4134427"/>
          </a:xfrm>
          <a:prstGeom prst="rect">
            <a:avLst/>
          </a:prstGeom>
        </p:spPr>
      </p:pic>
    </p:spTree>
    <p:extLst>
      <p:ext uri="{BB962C8B-B14F-4D97-AF65-F5344CB8AC3E}">
        <p14:creationId xmlns:p14="http://schemas.microsoft.com/office/powerpoint/2010/main" val="372759567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3CA47D7-1F75-ECA1-0E39-E189CB45BA53}"/>
              </a:ext>
            </a:extLst>
          </p:cNvPr>
          <p:cNvSpPr>
            <a:spLocks noGrp="1"/>
          </p:cNvSpPr>
          <p:nvPr>
            <p:ph type="title"/>
          </p:nvPr>
        </p:nvSpPr>
        <p:spPr/>
        <p:txBody>
          <a:bodyPr/>
          <a:lstStyle/>
          <a:p>
            <a:r>
              <a:rPr lang="en-US" altLang="zh-HK" dirty="0"/>
              <a:t>Visual map production</a:t>
            </a:r>
            <a:endParaRPr lang="zh-HK" altLang="en-US" dirty="0"/>
          </a:p>
        </p:txBody>
      </p:sp>
      <p:sp>
        <p:nvSpPr>
          <p:cNvPr id="3" name="內容版面配置區 2">
            <a:extLst>
              <a:ext uri="{FF2B5EF4-FFF2-40B4-BE49-F238E27FC236}">
                <a16:creationId xmlns:a16="http://schemas.microsoft.com/office/drawing/2014/main" id="{279B7D71-55C7-6AED-EF8A-3F8667CBA3DA}"/>
              </a:ext>
            </a:extLst>
          </p:cNvPr>
          <p:cNvSpPr>
            <a:spLocks noGrp="1"/>
          </p:cNvSpPr>
          <p:nvPr>
            <p:ph idx="1"/>
          </p:nvPr>
        </p:nvSpPr>
        <p:spPr/>
        <p:txBody>
          <a:bodyPr/>
          <a:lstStyle/>
          <a:p>
            <a:r>
              <a:rPr lang="en-US" altLang="zh-HK" dirty="0"/>
              <a:t>Step 3: perform the walk survey with a straight path and constant speed.</a:t>
            </a:r>
            <a:endParaRPr lang="zh-HK" altLang="en-US" dirty="0"/>
          </a:p>
        </p:txBody>
      </p:sp>
      <p:pic>
        <p:nvPicPr>
          <p:cNvPr id="5" name="圖片 4">
            <a:extLst>
              <a:ext uri="{FF2B5EF4-FFF2-40B4-BE49-F238E27FC236}">
                <a16:creationId xmlns:a16="http://schemas.microsoft.com/office/drawing/2014/main" id="{098B0D70-42EC-2396-13CA-61ED9F8BB6B3}"/>
              </a:ext>
            </a:extLst>
          </p:cNvPr>
          <p:cNvPicPr>
            <a:picLocks noChangeAspect="1"/>
          </p:cNvPicPr>
          <p:nvPr/>
        </p:nvPicPr>
        <p:blipFill>
          <a:blip r:embed="rId2"/>
          <a:stretch>
            <a:fillRect/>
          </a:stretch>
        </p:blipFill>
        <p:spPr>
          <a:xfrm>
            <a:off x="2542699" y="2528379"/>
            <a:ext cx="6820852" cy="3648584"/>
          </a:xfrm>
          <a:prstGeom prst="rect">
            <a:avLst/>
          </a:prstGeom>
        </p:spPr>
      </p:pic>
    </p:spTree>
    <p:extLst>
      <p:ext uri="{BB962C8B-B14F-4D97-AF65-F5344CB8AC3E}">
        <p14:creationId xmlns:p14="http://schemas.microsoft.com/office/powerpoint/2010/main" val="230073213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3CA47D7-1F75-ECA1-0E39-E189CB45BA53}"/>
              </a:ext>
            </a:extLst>
          </p:cNvPr>
          <p:cNvSpPr>
            <a:spLocks noGrp="1"/>
          </p:cNvSpPr>
          <p:nvPr>
            <p:ph type="title"/>
          </p:nvPr>
        </p:nvSpPr>
        <p:spPr/>
        <p:txBody>
          <a:bodyPr/>
          <a:lstStyle/>
          <a:p>
            <a:r>
              <a:rPr lang="en-US" altLang="zh-HK" dirty="0"/>
              <a:t>Visual map production</a:t>
            </a:r>
            <a:endParaRPr lang="zh-HK" altLang="en-US" dirty="0"/>
          </a:p>
        </p:txBody>
      </p:sp>
      <p:sp>
        <p:nvSpPr>
          <p:cNvPr id="3" name="內容版面配置區 2">
            <a:extLst>
              <a:ext uri="{FF2B5EF4-FFF2-40B4-BE49-F238E27FC236}">
                <a16:creationId xmlns:a16="http://schemas.microsoft.com/office/drawing/2014/main" id="{279B7D71-55C7-6AED-EF8A-3F8667CBA3DA}"/>
              </a:ext>
            </a:extLst>
          </p:cNvPr>
          <p:cNvSpPr>
            <a:spLocks noGrp="1"/>
          </p:cNvSpPr>
          <p:nvPr>
            <p:ph idx="1"/>
          </p:nvPr>
        </p:nvSpPr>
        <p:spPr>
          <a:xfrm>
            <a:off x="838200" y="1460938"/>
            <a:ext cx="10515600" cy="4716025"/>
          </a:xfrm>
        </p:spPr>
        <p:txBody>
          <a:bodyPr/>
          <a:lstStyle/>
          <a:p>
            <a:r>
              <a:rPr lang="en-US" altLang="zh-HK" dirty="0"/>
              <a:t>Step 4: Compile the visual maps (demo) </a:t>
            </a:r>
            <a:endParaRPr lang="zh-HK" altLang="en-US" dirty="0"/>
          </a:p>
        </p:txBody>
      </p:sp>
    </p:spTree>
    <p:extLst>
      <p:ext uri="{BB962C8B-B14F-4D97-AF65-F5344CB8AC3E}">
        <p14:creationId xmlns:p14="http://schemas.microsoft.com/office/powerpoint/2010/main" val="51110280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AF9BE7C-9C7B-4CB0-8F95-F97FE32C5112}"/>
              </a:ext>
            </a:extLst>
          </p:cNvPr>
          <p:cNvSpPr>
            <a:spLocks noGrp="1"/>
          </p:cNvSpPr>
          <p:nvPr>
            <p:ph type="title"/>
          </p:nvPr>
        </p:nvSpPr>
        <p:spPr/>
        <p:txBody>
          <a:bodyPr/>
          <a:lstStyle/>
          <a:p>
            <a:r>
              <a:rPr lang="en-US" altLang="zh-HK" dirty="0"/>
              <a:t>Summary</a:t>
            </a:r>
            <a:endParaRPr lang="zh-HK" altLang="en-US" dirty="0"/>
          </a:p>
        </p:txBody>
      </p:sp>
      <p:sp>
        <p:nvSpPr>
          <p:cNvPr id="3" name="內容版面配置區 2">
            <a:extLst>
              <a:ext uri="{FF2B5EF4-FFF2-40B4-BE49-F238E27FC236}">
                <a16:creationId xmlns:a16="http://schemas.microsoft.com/office/drawing/2014/main" id="{244A614D-462A-4438-B697-031D8222058D}"/>
              </a:ext>
            </a:extLst>
          </p:cNvPr>
          <p:cNvSpPr>
            <a:spLocks noGrp="1"/>
          </p:cNvSpPr>
          <p:nvPr>
            <p:ph idx="1"/>
          </p:nvPr>
        </p:nvSpPr>
        <p:spPr/>
        <p:txBody>
          <a:bodyPr/>
          <a:lstStyle/>
          <a:p>
            <a:r>
              <a:rPr lang="en-HK" altLang="zh-HK" dirty="0"/>
              <a:t>Introduction to </a:t>
            </a:r>
            <a:r>
              <a:rPr lang="en-HK" altLang="zh-HK" dirty="0" err="1"/>
              <a:t>SoLoMo</a:t>
            </a:r>
            <a:endParaRPr lang="en-HK" altLang="zh-HK" dirty="0"/>
          </a:p>
          <a:p>
            <a:r>
              <a:rPr lang="en-HK" altLang="zh-HK" dirty="0"/>
              <a:t>Evolution of </a:t>
            </a:r>
            <a:r>
              <a:rPr lang="en-HK" altLang="zh-HK" dirty="0" err="1"/>
              <a:t>SoLoMo</a:t>
            </a:r>
            <a:endParaRPr lang="en-HK" altLang="zh-HK" dirty="0"/>
          </a:p>
          <a:p>
            <a:r>
              <a:rPr lang="en-HK" altLang="zh-HK" dirty="0"/>
              <a:t>The </a:t>
            </a:r>
            <a:r>
              <a:rPr lang="en-HK" altLang="zh-HK" dirty="0" err="1"/>
              <a:t>SoLoMo</a:t>
            </a:r>
            <a:r>
              <a:rPr lang="en-HK" altLang="zh-HK" dirty="0"/>
              <a:t> Ecosystem</a:t>
            </a:r>
          </a:p>
          <a:p>
            <a:r>
              <a:rPr lang="en-US" altLang="zh-HK" dirty="0" err="1"/>
              <a:t>SoLoMo</a:t>
            </a:r>
            <a:r>
              <a:rPr lang="en-US" altLang="zh-HK" dirty="0"/>
              <a:t> infrastructure generation</a:t>
            </a:r>
          </a:p>
          <a:p>
            <a:r>
              <a:rPr lang="en-HK" altLang="zh-HK" dirty="0"/>
              <a:t>Digital maps </a:t>
            </a:r>
            <a:r>
              <a:rPr lang="en-HK" altLang="zh-HK"/>
              <a:t>production demonstration</a:t>
            </a:r>
            <a:endParaRPr lang="en-HK" altLang="zh-HK" dirty="0"/>
          </a:p>
          <a:p>
            <a:endParaRPr lang="en-US" altLang="zh-HK" dirty="0"/>
          </a:p>
        </p:txBody>
      </p:sp>
    </p:spTree>
    <p:extLst>
      <p:ext uri="{BB962C8B-B14F-4D97-AF65-F5344CB8AC3E}">
        <p14:creationId xmlns:p14="http://schemas.microsoft.com/office/powerpoint/2010/main" val="40067907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B936910-4060-3EDC-43B6-653F4993A5AD}"/>
              </a:ext>
            </a:extLst>
          </p:cNvPr>
          <p:cNvSpPr>
            <a:spLocks noGrp="1"/>
          </p:cNvSpPr>
          <p:nvPr>
            <p:ph type="title"/>
          </p:nvPr>
        </p:nvSpPr>
        <p:spPr/>
        <p:txBody>
          <a:bodyPr/>
          <a:lstStyle/>
          <a:p>
            <a:r>
              <a:rPr lang="en-US" altLang="zh-HK" dirty="0"/>
              <a:t>Overview</a:t>
            </a:r>
            <a:endParaRPr lang="zh-HK" altLang="en-US" dirty="0"/>
          </a:p>
        </p:txBody>
      </p:sp>
      <p:sp>
        <p:nvSpPr>
          <p:cNvPr id="3" name="內容版面配置區 2">
            <a:extLst>
              <a:ext uri="{FF2B5EF4-FFF2-40B4-BE49-F238E27FC236}">
                <a16:creationId xmlns:a16="http://schemas.microsoft.com/office/drawing/2014/main" id="{D66823C0-DE23-D926-0000-66D786416DBC}"/>
              </a:ext>
            </a:extLst>
          </p:cNvPr>
          <p:cNvSpPr>
            <a:spLocks noGrp="1"/>
          </p:cNvSpPr>
          <p:nvPr>
            <p:ph idx="1"/>
          </p:nvPr>
        </p:nvSpPr>
        <p:spPr/>
        <p:txBody>
          <a:bodyPr/>
          <a:lstStyle/>
          <a:p>
            <a:r>
              <a:rPr lang="en-US" altLang="zh-HK" dirty="0"/>
              <a:t>In this seminar, we will explore the concept of the </a:t>
            </a:r>
            <a:r>
              <a:rPr lang="en-US" altLang="zh-HK" dirty="0" err="1">
                <a:solidFill>
                  <a:srgbClr val="FF0000"/>
                </a:solidFill>
              </a:rPr>
              <a:t>Social+Local+Mobile</a:t>
            </a:r>
            <a:r>
              <a:rPr lang="en-US" altLang="zh-HK" dirty="0">
                <a:solidFill>
                  <a:srgbClr val="FF0000"/>
                </a:solidFill>
              </a:rPr>
              <a:t> (</a:t>
            </a:r>
            <a:r>
              <a:rPr lang="en-US" altLang="zh-HK" dirty="0" err="1">
                <a:solidFill>
                  <a:srgbClr val="FF0000"/>
                </a:solidFill>
              </a:rPr>
              <a:t>SoLoMo</a:t>
            </a:r>
            <a:r>
              <a:rPr lang="en-US" altLang="zh-HK" dirty="0">
                <a:solidFill>
                  <a:srgbClr val="FF0000"/>
                </a:solidFill>
              </a:rPr>
              <a:t>)</a:t>
            </a:r>
            <a:r>
              <a:rPr lang="en-US" altLang="zh-HK" dirty="0"/>
              <a:t> marketing strategy, its importance in the digital age, and how to effectively implement it in your business.</a:t>
            </a:r>
            <a:endParaRPr lang="zh-HK" altLang="en-US" dirty="0"/>
          </a:p>
        </p:txBody>
      </p:sp>
      <p:pic>
        <p:nvPicPr>
          <p:cNvPr id="1030" name="Picture 6">
            <a:extLst>
              <a:ext uri="{FF2B5EF4-FFF2-40B4-BE49-F238E27FC236}">
                <a16:creationId xmlns:a16="http://schemas.microsoft.com/office/drawing/2014/main" id="{5FF51C65-931F-0F8A-C3A7-9D2CE2F5EB7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07733" y="2976563"/>
            <a:ext cx="4962525" cy="32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758551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DBD7E6AE-D33E-438C-8DB6-B9554068AB3F}"/>
              </a:ext>
            </a:extLst>
          </p:cNvPr>
          <p:cNvSpPr>
            <a:spLocks noGrp="1"/>
          </p:cNvSpPr>
          <p:nvPr>
            <p:ph type="ctrTitle"/>
          </p:nvPr>
        </p:nvSpPr>
        <p:spPr/>
        <p:txBody>
          <a:bodyPr/>
          <a:lstStyle/>
          <a:p>
            <a:r>
              <a:rPr lang="en-US" altLang="zh-HK" dirty="0"/>
              <a:t>Thank you…</a:t>
            </a:r>
            <a:endParaRPr lang="zh-HK" altLang="en-US" dirty="0"/>
          </a:p>
        </p:txBody>
      </p:sp>
      <p:sp>
        <p:nvSpPr>
          <p:cNvPr id="5" name="副標題 4">
            <a:extLst>
              <a:ext uri="{FF2B5EF4-FFF2-40B4-BE49-F238E27FC236}">
                <a16:creationId xmlns:a16="http://schemas.microsoft.com/office/drawing/2014/main" id="{349133C6-9CCE-424E-AC44-DA079F8345E3}"/>
              </a:ext>
            </a:extLst>
          </p:cNvPr>
          <p:cNvSpPr>
            <a:spLocks noGrp="1"/>
          </p:cNvSpPr>
          <p:nvPr>
            <p:ph type="subTitle" idx="1"/>
          </p:nvPr>
        </p:nvSpPr>
        <p:spPr/>
        <p:txBody>
          <a:bodyPr/>
          <a:lstStyle/>
          <a:p>
            <a:endParaRPr lang="zh-HK" altLang="en-US"/>
          </a:p>
        </p:txBody>
      </p:sp>
    </p:spTree>
    <p:extLst>
      <p:ext uri="{BB962C8B-B14F-4D97-AF65-F5344CB8AC3E}">
        <p14:creationId xmlns:p14="http://schemas.microsoft.com/office/powerpoint/2010/main" val="20970272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4C82264-DF9C-A0DE-4666-8F67424DECA6}"/>
              </a:ext>
            </a:extLst>
          </p:cNvPr>
          <p:cNvSpPr>
            <a:spLocks noGrp="1"/>
          </p:cNvSpPr>
          <p:nvPr>
            <p:ph type="title"/>
          </p:nvPr>
        </p:nvSpPr>
        <p:spPr/>
        <p:txBody>
          <a:bodyPr/>
          <a:lstStyle/>
          <a:p>
            <a:r>
              <a:rPr lang="en-US" altLang="zh-HK" dirty="0"/>
              <a:t>Overview</a:t>
            </a:r>
            <a:endParaRPr lang="zh-HK" altLang="en-US" dirty="0"/>
          </a:p>
        </p:txBody>
      </p:sp>
      <p:sp>
        <p:nvSpPr>
          <p:cNvPr id="3" name="內容版面配置區 2">
            <a:extLst>
              <a:ext uri="{FF2B5EF4-FFF2-40B4-BE49-F238E27FC236}">
                <a16:creationId xmlns:a16="http://schemas.microsoft.com/office/drawing/2014/main" id="{44E9E89D-028D-733B-4424-DC0E695D16E8}"/>
              </a:ext>
            </a:extLst>
          </p:cNvPr>
          <p:cNvSpPr>
            <a:spLocks noGrp="1"/>
          </p:cNvSpPr>
          <p:nvPr>
            <p:ph idx="1"/>
          </p:nvPr>
        </p:nvSpPr>
        <p:spPr/>
        <p:txBody>
          <a:bodyPr/>
          <a:lstStyle/>
          <a:p>
            <a:r>
              <a:rPr lang="en-US" altLang="zh-HK" dirty="0"/>
              <a:t>With the breakthrough of the digital technologies, the people’s living becomes more </a:t>
            </a:r>
            <a:r>
              <a:rPr lang="en-US" altLang="zh-HK" dirty="0">
                <a:solidFill>
                  <a:srgbClr val="FF0000"/>
                </a:solidFill>
              </a:rPr>
              <a:t>convenient,</a:t>
            </a:r>
            <a:r>
              <a:rPr lang="en-US" altLang="zh-HK" dirty="0"/>
              <a:t> and they can process many things through Internet</a:t>
            </a:r>
          </a:p>
          <a:p>
            <a:pPr lvl="1"/>
            <a:r>
              <a:rPr lang="en-US" altLang="zh-HK" dirty="0"/>
              <a:t>Banking</a:t>
            </a:r>
          </a:p>
          <a:p>
            <a:pPr lvl="1"/>
            <a:r>
              <a:rPr lang="en-US" altLang="zh-HK" dirty="0"/>
              <a:t>Purchasing</a:t>
            </a:r>
          </a:p>
          <a:p>
            <a:pPr lvl="1"/>
            <a:r>
              <a:rPr lang="en-US" altLang="zh-HK" dirty="0"/>
              <a:t>Learning</a:t>
            </a:r>
          </a:p>
          <a:p>
            <a:pPr lvl="1"/>
            <a:r>
              <a:rPr lang="en-US" altLang="zh-HK" dirty="0"/>
              <a:t>Entertainment</a:t>
            </a:r>
          </a:p>
          <a:p>
            <a:r>
              <a:rPr lang="en-US" altLang="zh-HK" dirty="0"/>
              <a:t>However, when everyone uses the </a:t>
            </a:r>
          </a:p>
          <a:p>
            <a:pPr marL="0" indent="0">
              <a:buNone/>
            </a:pPr>
            <a:r>
              <a:rPr lang="en-US" altLang="zh-HK" dirty="0"/>
              <a:t>Internet to do business, how to get success?</a:t>
            </a:r>
          </a:p>
          <a:p>
            <a:pPr lvl="1"/>
            <a:r>
              <a:rPr lang="en-US" altLang="zh-HK" dirty="0" err="1"/>
              <a:t>SoLoMo</a:t>
            </a:r>
            <a:r>
              <a:rPr lang="en-US" altLang="zh-HK" dirty="0"/>
              <a:t> is a way to go!</a:t>
            </a:r>
          </a:p>
          <a:p>
            <a:pPr lvl="1"/>
            <a:endParaRPr lang="en-US" altLang="zh-HK" dirty="0"/>
          </a:p>
        </p:txBody>
      </p:sp>
      <p:pic>
        <p:nvPicPr>
          <p:cNvPr id="2050" name="Picture 2" descr="12 Best ISPs (Internet Service Providers) in the World - Tech Quintal">
            <a:extLst>
              <a:ext uri="{FF2B5EF4-FFF2-40B4-BE49-F238E27FC236}">
                <a16:creationId xmlns:a16="http://schemas.microsoft.com/office/drawing/2014/main" id="{259C670E-15F1-89A6-61FD-107483E7D3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39633" y="3072555"/>
            <a:ext cx="4616296" cy="2585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936188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20CB904-4C3B-4DFF-001F-E3483AC2317E}"/>
              </a:ext>
            </a:extLst>
          </p:cNvPr>
          <p:cNvSpPr>
            <a:spLocks noGrp="1"/>
          </p:cNvSpPr>
          <p:nvPr>
            <p:ph type="title"/>
          </p:nvPr>
        </p:nvSpPr>
        <p:spPr/>
        <p:txBody>
          <a:bodyPr/>
          <a:lstStyle/>
          <a:p>
            <a:r>
              <a:rPr lang="en-US" altLang="zh-HK" dirty="0"/>
              <a:t>What is </a:t>
            </a:r>
            <a:r>
              <a:rPr lang="en-US" altLang="zh-HK" dirty="0" err="1"/>
              <a:t>SoLoMo</a:t>
            </a:r>
            <a:r>
              <a:rPr lang="en-US" altLang="zh-HK" dirty="0"/>
              <a:t>?</a:t>
            </a:r>
            <a:endParaRPr lang="zh-HK" altLang="en-US" dirty="0"/>
          </a:p>
        </p:txBody>
      </p:sp>
      <p:sp>
        <p:nvSpPr>
          <p:cNvPr id="3" name="內容版面配置區 2">
            <a:extLst>
              <a:ext uri="{FF2B5EF4-FFF2-40B4-BE49-F238E27FC236}">
                <a16:creationId xmlns:a16="http://schemas.microsoft.com/office/drawing/2014/main" id="{3BDDD74D-1CDF-3188-7EEB-B41CD9E897D5}"/>
              </a:ext>
            </a:extLst>
          </p:cNvPr>
          <p:cNvSpPr>
            <a:spLocks noGrp="1"/>
          </p:cNvSpPr>
          <p:nvPr>
            <p:ph idx="1"/>
          </p:nvPr>
        </p:nvSpPr>
        <p:spPr/>
        <p:txBody>
          <a:bodyPr/>
          <a:lstStyle/>
          <a:p>
            <a:r>
              <a:rPr lang="en-US" altLang="zh-HK" dirty="0">
                <a:solidFill>
                  <a:srgbClr val="FF0000"/>
                </a:solidFill>
              </a:rPr>
              <a:t>Traditional sales and marketing</a:t>
            </a:r>
            <a:r>
              <a:rPr lang="en-US" altLang="zh-HK" dirty="0"/>
              <a:t> </a:t>
            </a:r>
          </a:p>
          <a:p>
            <a:pPr lvl="1"/>
            <a:r>
              <a:rPr lang="en-US" altLang="zh-HK" dirty="0"/>
              <a:t>Advertisement on media</a:t>
            </a:r>
          </a:p>
          <a:p>
            <a:pPr lvl="1"/>
            <a:r>
              <a:rPr lang="en-US" altLang="zh-HK" dirty="0"/>
              <a:t>Personal selling / direct mail</a:t>
            </a:r>
          </a:p>
          <a:p>
            <a:pPr lvl="1"/>
            <a:r>
              <a:rPr lang="en-US" altLang="zh-HK" dirty="0"/>
              <a:t>Cold calling</a:t>
            </a:r>
          </a:p>
          <a:p>
            <a:pPr lvl="1"/>
            <a:r>
              <a:rPr lang="en-US" altLang="zh-HK" dirty="0"/>
              <a:t>Spokesperson</a:t>
            </a:r>
          </a:p>
          <a:p>
            <a:pPr lvl="1"/>
            <a:r>
              <a:rPr lang="en-US" altLang="zh-HK" dirty="0"/>
              <a:t>Trade show and exhibition</a:t>
            </a:r>
          </a:p>
          <a:p>
            <a:r>
              <a:rPr lang="en-US" altLang="zh-HK" b="0" i="0" dirty="0">
                <a:solidFill>
                  <a:srgbClr val="303030"/>
                </a:solidFill>
                <a:effectLst/>
                <a:latin typeface="-apple-system"/>
              </a:rPr>
              <a:t>The key characteristics of traditional sales and marketing are that they rely heavily on human interaction, mass communication channels, and push strategies</a:t>
            </a:r>
          </a:p>
          <a:p>
            <a:r>
              <a:rPr lang="en-US" altLang="zh-HK" dirty="0">
                <a:solidFill>
                  <a:srgbClr val="FF0000"/>
                </a:solidFill>
                <a:latin typeface="-apple-system"/>
              </a:rPr>
              <a:t>Not so effective nowadays</a:t>
            </a:r>
            <a:r>
              <a:rPr lang="en-US" altLang="zh-HK" dirty="0">
                <a:solidFill>
                  <a:srgbClr val="303030"/>
                </a:solidFill>
                <a:latin typeface="-apple-system"/>
              </a:rPr>
              <a:t>!</a:t>
            </a:r>
            <a:endParaRPr lang="zh-HK" altLang="en-US" dirty="0"/>
          </a:p>
        </p:txBody>
      </p:sp>
      <p:pic>
        <p:nvPicPr>
          <p:cNvPr id="3074" name="Picture 2" descr="Building marketing and sales capabilities to beat the market | McKinsey">
            <a:extLst>
              <a:ext uri="{FF2B5EF4-FFF2-40B4-BE49-F238E27FC236}">
                <a16:creationId xmlns:a16="http://schemas.microsoft.com/office/drawing/2014/main" id="{F1BFC12C-FB27-53B2-67E2-F0C723CFE7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39038" y="1285875"/>
            <a:ext cx="2902134" cy="29021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38050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20CB904-4C3B-4DFF-001F-E3483AC2317E}"/>
              </a:ext>
            </a:extLst>
          </p:cNvPr>
          <p:cNvSpPr>
            <a:spLocks noGrp="1"/>
          </p:cNvSpPr>
          <p:nvPr>
            <p:ph type="title"/>
          </p:nvPr>
        </p:nvSpPr>
        <p:spPr/>
        <p:txBody>
          <a:bodyPr/>
          <a:lstStyle/>
          <a:p>
            <a:r>
              <a:rPr lang="en-US" altLang="zh-HK" dirty="0"/>
              <a:t>What is </a:t>
            </a:r>
            <a:r>
              <a:rPr lang="en-US" altLang="zh-HK" dirty="0" err="1"/>
              <a:t>SoLoMo</a:t>
            </a:r>
            <a:r>
              <a:rPr lang="en-US" altLang="zh-HK" dirty="0"/>
              <a:t>?</a:t>
            </a:r>
            <a:endParaRPr lang="zh-HK" altLang="en-US" dirty="0"/>
          </a:p>
        </p:txBody>
      </p:sp>
      <p:sp>
        <p:nvSpPr>
          <p:cNvPr id="3" name="內容版面配置區 2">
            <a:extLst>
              <a:ext uri="{FF2B5EF4-FFF2-40B4-BE49-F238E27FC236}">
                <a16:creationId xmlns:a16="http://schemas.microsoft.com/office/drawing/2014/main" id="{3BDDD74D-1CDF-3188-7EEB-B41CD9E897D5}"/>
              </a:ext>
            </a:extLst>
          </p:cNvPr>
          <p:cNvSpPr>
            <a:spLocks noGrp="1"/>
          </p:cNvSpPr>
          <p:nvPr>
            <p:ph idx="1"/>
          </p:nvPr>
        </p:nvSpPr>
        <p:spPr/>
        <p:txBody>
          <a:bodyPr/>
          <a:lstStyle/>
          <a:p>
            <a:r>
              <a:rPr lang="en-US" altLang="zh-HK" dirty="0"/>
              <a:t>With the growth of the Internet usage, people spend more time on it</a:t>
            </a:r>
          </a:p>
          <a:p>
            <a:r>
              <a:rPr lang="en-US" altLang="zh-HK" dirty="0"/>
              <a:t>How to do sales and marketing in the Internet?</a:t>
            </a:r>
          </a:p>
          <a:p>
            <a:r>
              <a:rPr lang="en-US" altLang="zh-HK" dirty="0" err="1"/>
              <a:t>SoLoMo</a:t>
            </a:r>
            <a:r>
              <a:rPr lang="en-US" altLang="zh-HK" dirty="0"/>
              <a:t> = Social + Local + Mobile</a:t>
            </a:r>
          </a:p>
          <a:p>
            <a:r>
              <a:rPr lang="en-US" altLang="zh-HK" dirty="0">
                <a:solidFill>
                  <a:srgbClr val="FF0000"/>
                </a:solidFill>
              </a:rPr>
              <a:t>Strategy: use of social media to promote the products and services, identify the buyer’s locations through their mobile devices and complete the sales by delivering the products and services to them</a:t>
            </a:r>
          </a:p>
          <a:p>
            <a:pPr lvl="1"/>
            <a:endParaRPr lang="zh-HK" altLang="en-US" dirty="0"/>
          </a:p>
        </p:txBody>
      </p:sp>
    </p:spTree>
    <p:extLst>
      <p:ext uri="{BB962C8B-B14F-4D97-AF65-F5344CB8AC3E}">
        <p14:creationId xmlns:p14="http://schemas.microsoft.com/office/powerpoint/2010/main" val="34188662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11A204A-4983-0206-3863-A935CEC8E4B8}"/>
              </a:ext>
            </a:extLst>
          </p:cNvPr>
          <p:cNvSpPr>
            <a:spLocks noGrp="1"/>
          </p:cNvSpPr>
          <p:nvPr>
            <p:ph type="title"/>
          </p:nvPr>
        </p:nvSpPr>
        <p:spPr/>
        <p:txBody>
          <a:bodyPr/>
          <a:lstStyle/>
          <a:p>
            <a:r>
              <a:rPr lang="en-US" altLang="zh-HK" dirty="0"/>
              <a:t>Social</a:t>
            </a:r>
            <a:endParaRPr lang="zh-HK" altLang="en-US" dirty="0"/>
          </a:p>
        </p:txBody>
      </p:sp>
      <p:sp>
        <p:nvSpPr>
          <p:cNvPr id="3" name="內容版面配置區 2">
            <a:extLst>
              <a:ext uri="{FF2B5EF4-FFF2-40B4-BE49-F238E27FC236}">
                <a16:creationId xmlns:a16="http://schemas.microsoft.com/office/drawing/2014/main" id="{2EFEC0E4-E4F7-02CC-F959-DF66A5AD70D8}"/>
              </a:ext>
            </a:extLst>
          </p:cNvPr>
          <p:cNvSpPr>
            <a:spLocks noGrp="1"/>
          </p:cNvSpPr>
          <p:nvPr>
            <p:ph idx="1"/>
          </p:nvPr>
        </p:nvSpPr>
        <p:spPr>
          <a:xfrm>
            <a:off x="810213" y="1443516"/>
            <a:ext cx="10515600" cy="4351338"/>
          </a:xfrm>
        </p:spPr>
        <p:txBody>
          <a:bodyPr/>
          <a:lstStyle/>
          <a:p>
            <a:r>
              <a:rPr lang="en-US" altLang="zh-HK" dirty="0"/>
              <a:t>Social media platforms and user engagement</a:t>
            </a:r>
          </a:p>
          <a:p>
            <a:pPr lvl="1"/>
            <a:r>
              <a:rPr lang="en-US" altLang="zh-HK" dirty="0"/>
              <a:t>They </a:t>
            </a:r>
            <a:r>
              <a:rPr lang="en-US" altLang="zh-HK" dirty="0">
                <a:solidFill>
                  <a:srgbClr val="FF0000"/>
                </a:solidFill>
              </a:rPr>
              <a:t>connect</a:t>
            </a:r>
            <a:r>
              <a:rPr lang="en-US" altLang="zh-HK" dirty="0"/>
              <a:t> people at different locations</a:t>
            </a:r>
          </a:p>
          <a:p>
            <a:pPr lvl="1"/>
            <a:r>
              <a:rPr lang="en-US" altLang="zh-HK" dirty="0"/>
              <a:t>Users can communicate each other, entertaining, learning, doing business…</a:t>
            </a:r>
            <a:endParaRPr lang="zh-HK" altLang="en-US" dirty="0"/>
          </a:p>
        </p:txBody>
      </p:sp>
      <p:pic>
        <p:nvPicPr>
          <p:cNvPr id="4098" name="Picture 2" descr="Popular Chinese Social Media Platforms - Strategy &amp; Management — Hot Pot  China">
            <a:extLst>
              <a:ext uri="{FF2B5EF4-FFF2-40B4-BE49-F238E27FC236}">
                <a16:creationId xmlns:a16="http://schemas.microsoft.com/office/drawing/2014/main" id="{39B00E9C-65DA-73C8-9EF1-A3ACDEE10A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1732" y="3429000"/>
            <a:ext cx="5289315" cy="2755206"/>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The Sixth Council Member: Social Media - Western City Magazine">
            <a:extLst>
              <a:ext uri="{FF2B5EF4-FFF2-40B4-BE49-F238E27FC236}">
                <a16:creationId xmlns:a16="http://schemas.microsoft.com/office/drawing/2014/main" id="{A07FB2D1-5A58-A9A4-1EEE-15CB31CD90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81219" y="3429000"/>
            <a:ext cx="5239962" cy="27552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9517814"/>
      </p:ext>
    </p:extLst>
  </p:cSld>
  <p:clrMapOvr>
    <a:masterClrMapping/>
  </p:clrMapOvr>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6e261eb4-83bf-4585-8cc2-130d0188e081}" enabled="0" method="" siteId="{6e261eb4-83bf-4585-8cc2-130d0188e081}" removed="1"/>
</clbl:labelList>
</file>

<file path=docProps/app.xml><?xml version="1.0" encoding="utf-8"?>
<Properties xmlns="http://schemas.openxmlformats.org/officeDocument/2006/extended-properties" xmlns:vt="http://schemas.openxmlformats.org/officeDocument/2006/docPropsVTypes">
  <TotalTime>1808</TotalTime>
  <Words>1682</Words>
  <Application>Microsoft Office PowerPoint</Application>
  <PresentationFormat>寬螢幕</PresentationFormat>
  <Paragraphs>192</Paragraphs>
  <Slides>50</Slides>
  <Notes>0</Notes>
  <HiddenSlides>0</HiddenSlides>
  <MMClips>2</MMClips>
  <ScaleCrop>false</ScaleCrop>
  <HeadingPairs>
    <vt:vector size="6" baseType="variant">
      <vt:variant>
        <vt:lpstr>使用字型</vt:lpstr>
      </vt:variant>
      <vt:variant>
        <vt:i4>6</vt:i4>
      </vt:variant>
      <vt:variant>
        <vt:lpstr>佈景主題</vt:lpstr>
      </vt:variant>
      <vt:variant>
        <vt:i4>1</vt:i4>
      </vt:variant>
      <vt:variant>
        <vt:lpstr>投影片標題</vt:lpstr>
      </vt:variant>
      <vt:variant>
        <vt:i4>50</vt:i4>
      </vt:variant>
    </vt:vector>
  </HeadingPairs>
  <TitlesOfParts>
    <vt:vector size="57" baseType="lpstr">
      <vt:lpstr>-apple-system</vt:lpstr>
      <vt:lpstr>Arial</vt:lpstr>
      <vt:lpstr>Calibri</vt:lpstr>
      <vt:lpstr>Calibri Light</vt:lpstr>
      <vt:lpstr>Cambria Math</vt:lpstr>
      <vt:lpstr>Symbol</vt:lpstr>
      <vt:lpstr>Office 佈景主題</vt:lpstr>
      <vt:lpstr>Seminar on AI &amp; Technology Innovation</vt:lpstr>
      <vt:lpstr>Topic</vt:lpstr>
      <vt:lpstr>Lecturer information</vt:lpstr>
      <vt:lpstr>Day 2: SoLoMo = Social + Location + Mobile  </vt:lpstr>
      <vt:lpstr>Overview</vt:lpstr>
      <vt:lpstr>Overview</vt:lpstr>
      <vt:lpstr>What is SoLoMo?</vt:lpstr>
      <vt:lpstr>What is SoLoMo?</vt:lpstr>
      <vt:lpstr>Social</vt:lpstr>
      <vt:lpstr>Local</vt:lpstr>
      <vt:lpstr>Mobile</vt:lpstr>
      <vt:lpstr>The significance of SoLoMo in the digital era</vt:lpstr>
      <vt:lpstr>The significance of SoLoMo in the digital era</vt:lpstr>
      <vt:lpstr>The significance of SoLoMo in the digital era</vt:lpstr>
      <vt:lpstr>The significance of SoLoMo in the digital era</vt:lpstr>
      <vt:lpstr>Evolution of SoLoMo</vt:lpstr>
      <vt:lpstr>Evolution of SoLoMo</vt:lpstr>
      <vt:lpstr>Evolution of SoLoMo</vt:lpstr>
      <vt:lpstr>The SoLoMo Ecosystem</vt:lpstr>
      <vt:lpstr>The SoLoMo Ecosystem</vt:lpstr>
      <vt:lpstr>The SoLoMo Ecosystem</vt:lpstr>
      <vt:lpstr>SoLoMo example</vt:lpstr>
      <vt:lpstr>SoLoMo infrastructure generation</vt:lpstr>
      <vt:lpstr>Introduction to Digital Mapping</vt:lpstr>
      <vt:lpstr>Digital mapping tool</vt:lpstr>
      <vt:lpstr>Work-flow of indoor digital map production</vt:lpstr>
      <vt:lpstr>A map production demonstration</vt:lpstr>
      <vt:lpstr>Introduction to Points of Interest (PoI)</vt:lpstr>
      <vt:lpstr>Source of PoI data</vt:lpstr>
      <vt:lpstr>How is PoI represented in digital maps?</vt:lpstr>
      <vt:lpstr>PoI drawing demonstration</vt:lpstr>
      <vt:lpstr>Introduction to pathwebs</vt:lpstr>
      <vt:lpstr>Pathwebs demonstration</vt:lpstr>
      <vt:lpstr>Floor connections</vt:lpstr>
      <vt:lpstr>Map result</vt:lpstr>
      <vt:lpstr>Site validation </vt:lpstr>
      <vt:lpstr>Example</vt:lpstr>
      <vt:lpstr>Wifi fingerprint survey</vt:lpstr>
      <vt:lpstr>WiFi fingerprint approach</vt:lpstr>
      <vt:lpstr>Wifi fingerprint collections</vt:lpstr>
      <vt:lpstr>Similarity metric of Wifi fingerprints</vt:lpstr>
      <vt:lpstr>Tracking result</vt:lpstr>
      <vt:lpstr>Visual maps</vt:lpstr>
      <vt:lpstr>Tool for visual maps</vt:lpstr>
      <vt:lpstr>Visual map production</vt:lpstr>
      <vt:lpstr>Visual map production</vt:lpstr>
      <vt:lpstr>Visual map production</vt:lpstr>
      <vt:lpstr>Visual map production</vt:lpstr>
      <vt:lpstr>Summary</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Moral hazard Analysis, control &amp; turning point</dc:title>
  <dc:creator>Dr.Liu</dc:creator>
  <cp:lastModifiedBy>James Chau [SEHS]</cp:lastModifiedBy>
  <cp:revision>118</cp:revision>
  <cp:lastPrinted>2023-07-31T07:23:02Z</cp:lastPrinted>
  <dcterms:created xsi:type="dcterms:W3CDTF">2021-02-05T08:06:00Z</dcterms:created>
  <dcterms:modified xsi:type="dcterms:W3CDTF">2024-07-30T11:02:08Z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2052-11.1.0.10314</vt:lpwstr>
  </property>
</Properties>
</file>